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Caveat" panose="020B0604020202020204" charset="0"/>
      <p:regular r:id="rId22"/>
      <p:bold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  <p:embeddedFont>
      <p:font typeface="Roboto Medium" panose="020000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hPL0d/4Aw4GVzFLLHmY2wymC0r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9" d="100"/>
          <a:sy n="129" d="100"/>
        </p:scale>
        <p:origin x="11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" name="Google Shape;41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7" name="Google Shape;43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Erklärung zu Anmeldung mit Wunsch 1 und 2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9" name="Google Shape;45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1" name="Google Shape;48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"/>
              <a:t>Versicherung: ARAG Sportversicherung CCVB </a:t>
            </a:r>
            <a:br>
              <a:rPr lang="de"/>
            </a:b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"/>
              <a:t>Abwerbung: Ängste mindern, Abwerben wird geächtet und ggf. sanktioniert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"/>
              <a:t>Trainings-Transparenz: Heimattrainer und Elternteile können dem Training öffentlich beiwohnen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"/>
              <a:t>Informationsfluss: Athleten als Mediator/Multiplikator, + Möglichkeit des Austauschs zwischen den Trainern, ggf. Meet-Ups einrichten (wichtig dabei: OFFEN Gesprächskultur)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"/>
              <a:t>Kostenmehraufwand: Keine Gebühren oder weitere Abgaben, ABER: keine Abrechnung von Fahrt- und Verpflegungskosten der Athleten über Landes- oder Bundesverband möglich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"/>
              <a:t>Planungssicherheit: Drop-Out soll möglichst vermieden werden, TSP-Statusvergabe strikt geregelt, TSP-Trainer vertraglich gebunden</a:t>
            </a:r>
            <a:br>
              <a:rPr lang="de"/>
            </a:br>
            <a:r>
              <a:rPr lang="de"/>
              <a:t>Überlegung: “abgespeckte” Athletenvereinbarung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8" name="Google Shape;50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→  Grundlage für die Auswahl von Athleten* und deren gezielter Förderung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→  Kriterium für viele Fördereinrichtungen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→ Ziel: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d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gezielter Leistungsaufbau vom Nachwuchskader über den Perspektivkader zum Olympiakader angestrebt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d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Konzentration der Förderung auf die in jeder Entwicklungsetappe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leistungsstärksten und potenzialreichsten Athleten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-"/>
            </a:pPr>
            <a:r>
              <a:rPr lang="d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Grundlage für Auswahl von Athleten entsprechend Kompetenzen und Perspektive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-"/>
            </a:pPr>
            <a:r>
              <a:rPr lang="de" sz="11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zu frühe Spezialisierung vermeiden</a:t>
            </a: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-"/>
            </a:pP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statt chronologischen Alters -</a:t>
            </a:r>
            <a:r>
              <a:rPr lang="de" sz="11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individuelle Unterschiede</a:t>
            </a: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des Wachstums, der biologischen und psychologischen Reifung sowie der Lerngeschwindigkeit des Einzelnen </a:t>
            </a:r>
            <a:r>
              <a:rPr lang="de" sz="11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berücksichtigen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-"/>
            </a:pP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besonderem Maße </a:t>
            </a:r>
            <a:r>
              <a:rPr lang="de" sz="11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Möglichkeiten und Strategien</a:t>
            </a: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de" sz="11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Einfluss des Zufalls zu minimieren</a:t>
            </a: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-"/>
            </a:pP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Maßnahmen, um Sportler bei der </a:t>
            </a:r>
            <a:r>
              <a:rPr lang="de" sz="11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Entfaltung ihrer intraindividuellen Katalysatoren zu unterstützen</a:t>
            </a: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und Umweltkatalysatoren zu optimieren. 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72212" marR="99542" lvl="0" indent="2096" algn="just" rtl="0">
              <a:lnSpc>
                <a:spcPct val="115535"/>
              </a:lnSpc>
              <a:spcBef>
                <a:spcPts val="1631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Entwicklung eines Sportlers zum Spitzenathleten vollzieht über viele Jahre in unterschiedlichem Tempo </a:t>
            </a:r>
            <a:b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! ist niemals als kurzfristiges Unterfangen!  → </a:t>
            </a:r>
            <a:r>
              <a:rPr lang="de" sz="11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Nachhaltigkeit und Langfristigkeit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5224" marR="91613" lvl="0" indent="9084" algn="just" rtl="0">
              <a:lnSpc>
                <a:spcPct val="115266"/>
              </a:lnSpc>
              <a:spcBef>
                <a:spcPts val="131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Kombination mehrerer, in der Wissenschaft sehr etablierter Modelle der Talentförderung:</a:t>
            </a:r>
            <a:b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 Phasen Modell von Côté (1999)</a:t>
            </a:r>
            <a:b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 „Long-term Athlete Development“- Modell (LTAD)</a:t>
            </a:r>
            <a:b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 „Differentiated Model of Giftedness and Talent” (DMGT)</a:t>
            </a:r>
            <a:b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 „Foundations, Talent, Elite, Mastery”-Modell (FTEM)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→  Grundlage für die Auswahl von Athleten* und deren gezielter Förderung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→  Kriterium für viele Fördereinrichtungen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→ Ziel: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d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gezielter Leistungsaufbau vom Nachwuchskader über den Perspektivkader zum Olympiakader angestrebt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d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Konzentration der Förderung auf die in jeder Entwicklungsetappe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leistungsstärksten und potenzialreichsten Athleten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-"/>
            </a:pPr>
            <a:r>
              <a:rPr lang="d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Grundlage für Auswahl von Athleten entsprechend Kompetenzen und Perspektive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-"/>
            </a:pPr>
            <a:r>
              <a:rPr lang="de" sz="11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zu frühe Spezialisierung vermeiden</a:t>
            </a: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-"/>
            </a:pP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statt chronologischen Alters -</a:t>
            </a:r>
            <a:r>
              <a:rPr lang="de" sz="11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individuelle Unterschiede</a:t>
            </a: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des Wachstums, der biologischen und psychologischen Reifung sowie der Lerngeschwindigkeit des Einzelnen </a:t>
            </a:r>
            <a:r>
              <a:rPr lang="de" sz="11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berücksichtigen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-"/>
            </a:pP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besonderem Maße </a:t>
            </a:r>
            <a:r>
              <a:rPr lang="de" sz="11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Möglichkeiten und Strategien</a:t>
            </a: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de" sz="11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Einfluss des Zufalls zu minimieren</a:t>
            </a: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-"/>
            </a:pP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Maßnahmen, um Sportler bei der </a:t>
            </a:r>
            <a:r>
              <a:rPr lang="de" sz="11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Entfaltung ihrer intraindividuellen Katalysatoren zu unterstützen</a:t>
            </a: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und Umweltkatalysatoren zu optimieren. 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72212" marR="99542" lvl="0" indent="2096" algn="just" rtl="0">
              <a:lnSpc>
                <a:spcPct val="115535"/>
              </a:lnSpc>
              <a:spcBef>
                <a:spcPts val="1631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Entwicklung eines Sportlers zum Spitzenathleten vollzieht über viele Jahre in unterschiedlichem Tempo </a:t>
            </a:r>
            <a:b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! ist niemals als kurzfristiges Unterfangen!  → </a:t>
            </a:r>
            <a:r>
              <a:rPr lang="de" sz="11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Nachhaltigkeit und Langfristigkeit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5224" marR="91613" lvl="0" indent="9084" algn="just" rtl="0">
              <a:lnSpc>
                <a:spcPct val="115266"/>
              </a:lnSpc>
              <a:spcBef>
                <a:spcPts val="131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Kombination mehrerer, in der Wissenschaft sehr etablierter Modelle der Talentförderung:</a:t>
            </a:r>
            <a:b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 Phasen Modell von Côté (1999)</a:t>
            </a:r>
            <a:b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 „Long-term Athlete Development“- Modell (LTAD)</a:t>
            </a:r>
            <a:b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 „Differentiated Model of Giftedness and Talent” (DMGT)</a:t>
            </a:r>
            <a:b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 „Foundations, Talent, Elite, Mastery”-Modell (FTEM)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-"/>
            </a:pPr>
            <a:r>
              <a:rPr lang="de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Talentstützpunkte = erste Stufe der Talentförderung 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-"/>
            </a:pPr>
            <a:r>
              <a:rPr lang="de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Talente im besten Lernalter (9-15 Jahre) sichten und fördern ( individuelle, systematische und einheitliche Ausbildung durch qualifizierte StützpunkttrainerInnen)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marR="100785" lvl="0" indent="-298476" algn="just" rtl="0">
              <a:lnSpc>
                <a:spcPct val="11506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-"/>
            </a:pP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Status “Talentstützpunkt” vergeben vom LFV für Vereine/Abteilungen mit ausgezeichneter Arbeit im Nachwuchsleistungssport 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100785" lvl="0" indent="-298476" algn="just" rtl="0">
              <a:lnSpc>
                <a:spcPct val="11506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-"/>
            </a:pPr>
            <a:r>
              <a:rPr lang="de" sz="11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ausgerichtet auf die Etappen der AGA und des GLT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100785" lvl="0" indent="-298476" algn="just" rtl="0">
              <a:lnSpc>
                <a:spcPct val="11506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-"/>
            </a:pP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umgesetzt in eigener Talentfördergruppe, parallel zu den weiteren Kinder- und Jugendteams des Vereins (vereinsübergreifende Betreuung von Talenten)</a:t>
            </a:r>
            <a:b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100785" lvl="0" indent="-298476" algn="just" rtl="0">
              <a:lnSpc>
                <a:spcPct val="11506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-"/>
            </a:pP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Grundlagen für langfristiges leistungsbezogenes Engagement und Aufhalten in Leistungssportstrukturen sind: 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100084" lvl="0" indent="0" algn="just" rtl="0">
              <a:lnSpc>
                <a:spcPct val="115915"/>
              </a:lnSpc>
              <a:spcBef>
                <a:spcPts val="1022"/>
              </a:spcBef>
              <a:spcAft>
                <a:spcPts val="0"/>
              </a:spcAft>
              <a:buSzPts val="1100"/>
              <a:buNone/>
            </a:pP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 intrapersonelle Faktoren: </a:t>
            </a:r>
            <a:r>
              <a:rPr lang="de" sz="11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Begeisterungsfähigkeit, Sportinteresse, Leistungsbereitschaft, z.T. körperbauliche Voraussetzungen,  motorische Lernfähigkeit</a:t>
            </a: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b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 Umweltfaktoren ( bspw. gut ausgebildete Trainer), flächendeckende Strukturen, gute Kooperation zwischen Vereinen und den Verbänden </a:t>
            </a:r>
            <a:b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 Vermeidung von Drop-Outs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100267" lvl="0" indent="0" algn="l" rtl="0">
              <a:lnSpc>
                <a:spcPct val="115533"/>
              </a:lnSpc>
              <a:spcBef>
                <a:spcPts val="125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→  Grundlage für die Auswahl von Athleten* und deren gezielter Förderung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→  Kriterium für viele Fördereinrichtungen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→ Ziel: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d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gezielter Leistungsaufbau vom Nachwuchskader über den Perspektivkader zum Olympiakader angestrebt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d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Konzentration der Förderung auf die in jeder Entwicklungsetappe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leistungsstärksten und potenzialreichsten Athleten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-"/>
            </a:pPr>
            <a:r>
              <a:rPr lang="d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Grundlage für Auswahl von Athleten entsprechend Kompetenzen und Perspektive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-"/>
            </a:pPr>
            <a:r>
              <a:rPr lang="de" sz="11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zu frühe Spezialisierung vermeiden</a:t>
            </a: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-"/>
            </a:pP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statt chronologischen Alters -</a:t>
            </a:r>
            <a:r>
              <a:rPr lang="de" sz="11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individuelle Unterschiede</a:t>
            </a: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des Wachstums, der biologischen und psychologischen Reifung sowie der Lerngeschwindigkeit des Einzelnen </a:t>
            </a:r>
            <a:r>
              <a:rPr lang="de" sz="11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berücksichtigen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-"/>
            </a:pP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besonderem Maße </a:t>
            </a:r>
            <a:r>
              <a:rPr lang="de" sz="11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Möglichkeiten und Strategien</a:t>
            </a: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de" sz="11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Einfluss des Zufalls zu minimieren</a:t>
            </a: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-"/>
            </a:pP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Maßnahmen, um Sportler bei der </a:t>
            </a:r>
            <a:r>
              <a:rPr lang="de" sz="11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Entfaltung ihrer intraindividuellen Katalysatoren zu unterstützen</a:t>
            </a: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und Umweltkatalysatoren zu optimieren. 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72212" marR="99542" lvl="0" indent="2096" algn="just" rtl="0">
              <a:lnSpc>
                <a:spcPct val="115535"/>
              </a:lnSpc>
              <a:spcBef>
                <a:spcPts val="1631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Entwicklung eines Sportlers zum Spitzenathleten vollzieht über viele Jahre in unterschiedlichem Tempo </a:t>
            </a:r>
            <a:b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! ist niemals als kurzfristiges Unterfangen!  → </a:t>
            </a:r>
            <a:r>
              <a:rPr lang="de" sz="11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Nachhaltigkeit und Langfristigkeit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5224" marR="91613" lvl="0" indent="9084" algn="just" rtl="0">
              <a:lnSpc>
                <a:spcPct val="115266"/>
              </a:lnSpc>
              <a:spcBef>
                <a:spcPts val="131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Kombination mehrerer, in der Wissenschaft sehr etablierter Modelle der Talentförderung:</a:t>
            </a:r>
            <a:b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 Phasen Modell von Côté (1999)</a:t>
            </a:r>
            <a:b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 „Long-term Athlete Development“- Modell (LTAD)</a:t>
            </a:r>
            <a:b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 „Differentiated Model of Giftedness and Talent” (DMGT)</a:t>
            </a:r>
            <a:b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 „Foundations, Talent, Elite, Mastery”-Modell (FTEM)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997" marR="106058" lvl="0" indent="5311" algn="l" rtl="0">
              <a:lnSpc>
                <a:spcPct val="113636"/>
              </a:lnSpc>
              <a:spcBef>
                <a:spcPts val="125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Für die Ernennung dieser Stützpunkte sind folgende Kriterien relevant, welche in der Bewerbung erläutert werden müssen: 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74867" lvl="0" indent="0" algn="l" rtl="0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100">
                <a:solidFill>
                  <a:schemeClr val="dk1"/>
                </a:solidFill>
              </a:rPr>
              <a:t>● </a:t>
            </a: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Qualifikationsgrad des potentiellen Talentstützpunkttrainers vor Ort, 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74867" marR="106809" lvl="0" indent="0" algn="l" rtl="0">
              <a:lnSpc>
                <a:spcPct val="113636"/>
              </a:lnSpc>
              <a:spcBef>
                <a:spcPts val="29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100">
                <a:solidFill>
                  <a:schemeClr val="dk1"/>
                </a:solidFill>
              </a:rPr>
              <a:t>● </a:t>
            </a: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Vernetzung und Kooperation des Vereins mit dem LFV und SFV im Bereich Leistungssport, </a:t>
            </a:r>
            <a:r>
              <a:rPr lang="de" sz="1100">
                <a:solidFill>
                  <a:schemeClr val="dk1"/>
                </a:solidFill>
              </a:rPr>
              <a:t>● </a:t>
            </a: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Respektieren der unterschiedlichen Vereinszugehörigkeit, das heißt kein Abwerben von Sportlern, 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26919" marR="101226" lvl="0" indent="-352051" algn="l" rtl="0">
              <a:lnSpc>
                <a:spcPct val="119343"/>
              </a:lnSpc>
              <a:spcBef>
                <a:spcPts val="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100">
                <a:solidFill>
                  <a:schemeClr val="dk1"/>
                </a:solidFill>
              </a:rPr>
              <a:t>● </a:t>
            </a: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Bereitschaft zur fachlichen Vernetzung und zum Wissenstransfer gegenüber anderen Vereinen/Trainern, das heißt. kein (Vereins)-Egoismus, 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74867" marR="107764" lvl="0" indent="0" algn="l" rtl="0">
              <a:lnSpc>
                <a:spcPct val="115538"/>
              </a:lnSpc>
              <a:spcBef>
                <a:spcPts val="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100">
                <a:solidFill>
                  <a:schemeClr val="dk1"/>
                </a:solidFill>
              </a:rPr>
              <a:t>● </a:t>
            </a: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Wettkampfergebnisse und Professionalität (beispielsweise Qualifikation der Trainer, Projekte und Kooperationen, interne und externe Öffentlichkeitsarbeit, Präventionsmaßnahmen) der Nachwuchsarbeit in der Kinder- und Jugendaltersklasse in den letzten fünf Jahren, </a:t>
            </a:r>
            <a:r>
              <a:rPr lang="de" sz="1100">
                <a:solidFill>
                  <a:schemeClr val="dk1"/>
                </a:solidFill>
              </a:rPr>
              <a:t>● </a:t>
            </a: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Aktivitäten im allgemeinen Kinder- und Jugendsport, 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27198" marR="103369" lvl="0" indent="-352331" algn="l" rtl="0">
              <a:lnSpc>
                <a:spcPct val="113635"/>
              </a:lnSpc>
              <a:spcBef>
                <a:spcPts val="46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100">
                <a:solidFill>
                  <a:schemeClr val="dk1"/>
                </a:solidFill>
              </a:rPr>
              <a:t>● </a:t>
            </a:r>
            <a:r>
              <a:rPr lang="de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Verfügbarkeit von Trainingszeiten, Hallenausstattung und die Höhe der mit der Nutzung verbundenen Kosten. 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Ein Talentstützpunkt-Trainer wird auf Vorschlag des Landestrainers durch den LFV auf Grund seiner Erfahrungen und Leistungen ernannt. Folgende Bedingungen sind mit der Ernennung notwendig: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719999" lvl="0" indent="-249849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d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jeweils abgeschlossene Trainer-C-Ausbildung des CCVD und Trainer-B-Ausbildung des CCVD bis 2024,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719999" lvl="0" indent="-249849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d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langjährige und kontinuierlich erfolgreiche Arbeit als Trainer auf Vereinsebene,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719999" lvl="0" indent="-249849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d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mehrfache Top-3-Platzierungen bei CCVD Landesmeisterschaften - bzw. sowie Top-5-Platzierungen auf den CCVD Regionalmeisterschaften mit den betreuten Teams in den letzten Jahren in der Jugend- und/oder Senior-Altersklasse,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719999" lvl="0" indent="-249849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d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zeitliche Flexibilität und Mobilität (Führerschein).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79" name="Google Shape;79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2" name="Google Shape;82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CVD Titelfolie" type="title">
  <p:cSld name="TITLE">
    <p:bg>
      <p:bgPr>
        <a:solidFill>
          <a:srgbClr val="434343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3"/>
          <p:cNvSpPr/>
          <p:nvPr/>
        </p:nvSpPr>
        <p:spPr>
          <a:xfrm rot="5400000">
            <a:off x="944475" y="-944400"/>
            <a:ext cx="2616000" cy="4504800"/>
          </a:xfrm>
          <a:prstGeom prst="corner">
            <a:avLst>
              <a:gd name="adj1" fmla="val 9598"/>
              <a:gd name="adj2" fmla="val 8733"/>
            </a:avLst>
          </a:prstGeom>
          <a:solidFill>
            <a:srgbClr val="FFC7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3"/>
          <p:cNvSpPr/>
          <p:nvPr/>
        </p:nvSpPr>
        <p:spPr>
          <a:xfrm rot="-5400000">
            <a:off x="5560725" y="1560150"/>
            <a:ext cx="2527500" cy="4639200"/>
          </a:xfrm>
          <a:prstGeom prst="corner">
            <a:avLst>
              <a:gd name="adj1" fmla="val 9364"/>
              <a:gd name="adj2" fmla="val 8297"/>
            </a:avLst>
          </a:prstGeom>
          <a:solidFill>
            <a:srgbClr val="FFC7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70603" y="235750"/>
            <a:ext cx="1039401" cy="54532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3"/>
          <p:cNvSpPr txBox="1"/>
          <p:nvPr/>
        </p:nvSpPr>
        <p:spPr>
          <a:xfrm>
            <a:off x="7588250" y="4893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#WeAreCheersport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" name="Google Shape;18;p23"/>
          <p:cNvSpPr txBox="1"/>
          <p:nvPr/>
        </p:nvSpPr>
        <p:spPr>
          <a:xfrm>
            <a:off x="181325" y="-50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www.ccvd.de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CVD Titelfolie 1">
  <p:cSld name="TITLE_1">
    <p:bg>
      <p:bgPr>
        <a:solidFill>
          <a:srgbClr val="434343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/>
          <p:nvPr/>
        </p:nvSpPr>
        <p:spPr>
          <a:xfrm>
            <a:off x="86300" y="250"/>
            <a:ext cx="9057600" cy="26160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4"/>
          <p:cNvSpPr/>
          <p:nvPr/>
        </p:nvSpPr>
        <p:spPr>
          <a:xfrm>
            <a:off x="-5325" y="2616000"/>
            <a:ext cx="9121800" cy="252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4"/>
          <p:cNvSpPr/>
          <p:nvPr/>
        </p:nvSpPr>
        <p:spPr>
          <a:xfrm rot="5400000">
            <a:off x="944475" y="-944400"/>
            <a:ext cx="2616000" cy="4504800"/>
          </a:xfrm>
          <a:prstGeom prst="corner">
            <a:avLst>
              <a:gd name="adj1" fmla="val 9598"/>
              <a:gd name="adj2" fmla="val 8733"/>
            </a:avLst>
          </a:prstGeom>
          <a:solidFill>
            <a:srgbClr val="FFC7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4"/>
          <p:cNvSpPr/>
          <p:nvPr/>
        </p:nvSpPr>
        <p:spPr>
          <a:xfrm rot="-5400000">
            <a:off x="5560725" y="1560150"/>
            <a:ext cx="2527500" cy="4639200"/>
          </a:xfrm>
          <a:prstGeom prst="corner">
            <a:avLst>
              <a:gd name="adj1" fmla="val 9364"/>
              <a:gd name="adj2" fmla="val 8297"/>
            </a:avLst>
          </a:prstGeom>
          <a:solidFill>
            <a:srgbClr val="FFC7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70603" y="235750"/>
            <a:ext cx="1039401" cy="54532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4"/>
          <p:cNvSpPr txBox="1"/>
          <p:nvPr/>
        </p:nvSpPr>
        <p:spPr>
          <a:xfrm>
            <a:off x="7588250" y="4893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#WeAreCheersport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6" name="Google Shape;26;p24"/>
          <p:cNvSpPr txBox="1"/>
          <p:nvPr/>
        </p:nvSpPr>
        <p:spPr>
          <a:xfrm>
            <a:off x="181325" y="-50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www.ccvd.de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CVD Titelfolie 2">
  <p:cSld name="TITLE_1_1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/>
          <p:nvPr/>
        </p:nvSpPr>
        <p:spPr>
          <a:xfrm>
            <a:off x="-100" y="2616000"/>
            <a:ext cx="9144000" cy="25275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5"/>
          <p:cNvSpPr/>
          <p:nvPr/>
        </p:nvSpPr>
        <p:spPr>
          <a:xfrm rot="5400000">
            <a:off x="944475" y="-944400"/>
            <a:ext cx="2616000" cy="4504800"/>
          </a:xfrm>
          <a:prstGeom prst="corner">
            <a:avLst>
              <a:gd name="adj1" fmla="val 9598"/>
              <a:gd name="adj2" fmla="val 8733"/>
            </a:avLst>
          </a:prstGeom>
          <a:solidFill>
            <a:srgbClr val="FFC7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5"/>
          <p:cNvSpPr/>
          <p:nvPr/>
        </p:nvSpPr>
        <p:spPr>
          <a:xfrm rot="-5400000">
            <a:off x="5560725" y="1560150"/>
            <a:ext cx="2527500" cy="4639200"/>
          </a:xfrm>
          <a:prstGeom prst="corner">
            <a:avLst>
              <a:gd name="adj1" fmla="val 9364"/>
              <a:gd name="adj2" fmla="val 8297"/>
            </a:avLst>
          </a:prstGeom>
          <a:solidFill>
            <a:srgbClr val="FFC7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70600" y="235750"/>
            <a:ext cx="1039402" cy="546943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25"/>
          <p:cNvSpPr txBox="1"/>
          <p:nvPr/>
        </p:nvSpPr>
        <p:spPr>
          <a:xfrm>
            <a:off x="7588250" y="4893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#WeAreCheersport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3" name="Google Shape;33;p25"/>
          <p:cNvSpPr txBox="1"/>
          <p:nvPr/>
        </p:nvSpPr>
        <p:spPr>
          <a:xfrm>
            <a:off x="181325" y="-50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www.ccvd.de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CVD Titelfolie 3">
  <p:cSld name="TITLE_1_1_1">
    <p:bg>
      <p:bgPr>
        <a:solidFill>
          <a:schemeClr val="l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6"/>
          <p:cNvSpPr/>
          <p:nvPr/>
        </p:nvSpPr>
        <p:spPr>
          <a:xfrm rot="5400000">
            <a:off x="944625" y="-944250"/>
            <a:ext cx="2616000" cy="4504500"/>
          </a:xfrm>
          <a:prstGeom prst="corner">
            <a:avLst>
              <a:gd name="adj1" fmla="val 9598"/>
              <a:gd name="adj2" fmla="val 8733"/>
            </a:avLst>
          </a:prstGeom>
          <a:solidFill>
            <a:srgbClr val="FFC7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6"/>
          <p:cNvSpPr/>
          <p:nvPr/>
        </p:nvSpPr>
        <p:spPr>
          <a:xfrm>
            <a:off x="4504875" y="0"/>
            <a:ext cx="4639200" cy="50052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6"/>
          <p:cNvSpPr/>
          <p:nvPr/>
        </p:nvSpPr>
        <p:spPr>
          <a:xfrm rot="-5400000">
            <a:off x="5560725" y="1560150"/>
            <a:ext cx="2527500" cy="4639200"/>
          </a:xfrm>
          <a:prstGeom prst="corner">
            <a:avLst>
              <a:gd name="adj1" fmla="val 9364"/>
              <a:gd name="adj2" fmla="val 8297"/>
            </a:avLst>
          </a:prstGeom>
          <a:solidFill>
            <a:srgbClr val="FFC7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70603" y="235750"/>
            <a:ext cx="1039401" cy="545327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6"/>
          <p:cNvSpPr txBox="1"/>
          <p:nvPr/>
        </p:nvSpPr>
        <p:spPr>
          <a:xfrm>
            <a:off x="7588250" y="4893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#WeAreCheersport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0" name="Google Shape;40;p26"/>
          <p:cNvSpPr txBox="1"/>
          <p:nvPr/>
        </p:nvSpPr>
        <p:spPr>
          <a:xfrm>
            <a:off x="181325" y="-50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www.ccvd.de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CVD Titelfolie 4">
  <p:cSld name="TITLE_1_1_1_1"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7"/>
          <p:cNvSpPr/>
          <p:nvPr/>
        </p:nvSpPr>
        <p:spPr>
          <a:xfrm>
            <a:off x="375" y="0"/>
            <a:ext cx="4504500" cy="51435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7"/>
          <p:cNvSpPr/>
          <p:nvPr/>
        </p:nvSpPr>
        <p:spPr>
          <a:xfrm rot="5400000">
            <a:off x="944625" y="-944250"/>
            <a:ext cx="2616000" cy="4504500"/>
          </a:xfrm>
          <a:prstGeom prst="corner">
            <a:avLst>
              <a:gd name="adj1" fmla="val 9598"/>
              <a:gd name="adj2" fmla="val 8733"/>
            </a:avLst>
          </a:prstGeom>
          <a:solidFill>
            <a:srgbClr val="FFC7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7"/>
          <p:cNvSpPr txBox="1"/>
          <p:nvPr/>
        </p:nvSpPr>
        <p:spPr>
          <a:xfrm>
            <a:off x="4936050" y="572875"/>
            <a:ext cx="3687000" cy="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de" sz="35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CCVD Bundeshauptausschuss 2020</a:t>
            </a:r>
            <a:endParaRPr sz="35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" name="Google Shape;45;p27"/>
          <p:cNvSpPr/>
          <p:nvPr/>
        </p:nvSpPr>
        <p:spPr>
          <a:xfrm rot="-5400000">
            <a:off x="5560725" y="1560150"/>
            <a:ext cx="2527500" cy="4639200"/>
          </a:xfrm>
          <a:prstGeom prst="corner">
            <a:avLst>
              <a:gd name="adj1" fmla="val 9364"/>
              <a:gd name="adj2" fmla="val 8297"/>
            </a:avLst>
          </a:prstGeom>
          <a:solidFill>
            <a:srgbClr val="FFC7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Google Shape;4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70600" y="235750"/>
            <a:ext cx="1039402" cy="546943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7"/>
          <p:cNvSpPr txBox="1"/>
          <p:nvPr/>
        </p:nvSpPr>
        <p:spPr>
          <a:xfrm>
            <a:off x="7588250" y="4893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#WeAreCheersport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8" name="Google Shape;48;p27"/>
          <p:cNvSpPr txBox="1"/>
          <p:nvPr/>
        </p:nvSpPr>
        <p:spPr>
          <a:xfrm>
            <a:off x="181325" y="-50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www.ccvd.de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CVD Titelfolie 5">
  <p:cSld name="TITLE_1_1_1_1_1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/>
          <p:nvPr/>
        </p:nvSpPr>
        <p:spPr>
          <a:xfrm rot="5400000">
            <a:off x="944625" y="-944250"/>
            <a:ext cx="2616000" cy="4504500"/>
          </a:xfrm>
          <a:prstGeom prst="corner">
            <a:avLst>
              <a:gd name="adj1" fmla="val 9598"/>
              <a:gd name="adj2" fmla="val 8733"/>
            </a:avLst>
          </a:prstGeom>
          <a:solidFill>
            <a:srgbClr val="FFC7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8"/>
          <p:cNvSpPr txBox="1"/>
          <p:nvPr/>
        </p:nvSpPr>
        <p:spPr>
          <a:xfrm>
            <a:off x="4936050" y="572875"/>
            <a:ext cx="3687000" cy="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de" sz="35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CCVD Bundeshauptausschuss 2020</a:t>
            </a:r>
            <a:endParaRPr sz="35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" name="Google Shape;52;p28"/>
          <p:cNvSpPr/>
          <p:nvPr/>
        </p:nvSpPr>
        <p:spPr>
          <a:xfrm rot="-5400000">
            <a:off x="5560725" y="1560150"/>
            <a:ext cx="2527500" cy="4639200"/>
          </a:xfrm>
          <a:prstGeom prst="corner">
            <a:avLst>
              <a:gd name="adj1" fmla="val 9364"/>
              <a:gd name="adj2" fmla="val 8297"/>
            </a:avLst>
          </a:prstGeom>
          <a:solidFill>
            <a:srgbClr val="FFC7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70600" y="235750"/>
            <a:ext cx="1039402" cy="546943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8"/>
          <p:cNvSpPr txBox="1"/>
          <p:nvPr/>
        </p:nvSpPr>
        <p:spPr>
          <a:xfrm>
            <a:off x="7588250" y="4893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#WeAreCheersport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5" name="Google Shape;55;p28"/>
          <p:cNvSpPr txBox="1"/>
          <p:nvPr/>
        </p:nvSpPr>
        <p:spPr>
          <a:xfrm>
            <a:off x="181325" y="-50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www.ccvd.de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hyperlink" Target="https://drive.google.com/file/d/1DBgusUKTqFLVA8mQ6tApbkLoMVIEur-y/view?usp=sharin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rive.google.com/file/d/1-s-dI6UEl_rbxDahlmQlaHgfC0bMcpGV/view" TargetMode="External"/><Relationship Id="rId5" Type="http://schemas.openxmlformats.org/officeDocument/2006/relationships/hyperlink" Target="https://drive.google.com/file/d/1AOJPfG5ORBKvKYMHUoHDk64k1ANw7Fc_/view" TargetMode="External"/><Relationship Id="rId4" Type="http://schemas.openxmlformats.org/officeDocument/2006/relationships/hyperlink" Target="https://drive.google.com/file/d/1D_AKABHS08j9H2J2Sd3NIU0PIqxzBcJG/view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nNqLRLB7zrcqhhY9A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 rot="-5400000">
            <a:off x="5560725" y="1560150"/>
            <a:ext cx="2527500" cy="4639200"/>
          </a:xfrm>
          <a:prstGeom prst="corner">
            <a:avLst>
              <a:gd name="adj1" fmla="val 5227"/>
              <a:gd name="adj2" fmla="val 6183"/>
            </a:avLst>
          </a:prstGeom>
          <a:solidFill>
            <a:srgbClr val="FFC7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7588250" y="4893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#WeAreCheersport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372000" y="1755900"/>
            <a:ext cx="8462700" cy="2293500"/>
          </a:xfrm>
          <a:prstGeom prst="rect">
            <a:avLst/>
          </a:prstGeom>
          <a:noFill/>
          <a:ln>
            <a:noFill/>
          </a:ln>
          <a:effectLst>
            <a:outerShdw blurRad="57150" dist="57150" dir="528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de" sz="5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Athletes &amp; Coaches Hour</a:t>
            </a:r>
            <a:endParaRPr sz="50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de" sz="3900" b="1" i="0" u="none" strike="noStrike" cap="none">
                <a:solidFill>
                  <a:srgbClr val="00A650"/>
                </a:solidFill>
                <a:latin typeface="Roboto"/>
                <a:ea typeface="Roboto"/>
                <a:cs typeface="Roboto"/>
                <a:sym typeface="Roboto"/>
              </a:rPr>
              <a:t>TSP-Implementierung in NRW</a:t>
            </a:r>
            <a:endParaRPr sz="3900" b="1" i="0" u="none" strike="noStrike" cap="none">
              <a:solidFill>
                <a:srgbClr val="00A6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"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CCVD Fachausschuss für Leistungssport</a:t>
            </a: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"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leistungssport@cheersport.de</a:t>
            </a: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p1"/>
          <p:cNvSpPr/>
          <p:nvPr/>
        </p:nvSpPr>
        <p:spPr>
          <a:xfrm rot="5400000">
            <a:off x="944250" y="-944250"/>
            <a:ext cx="2616000" cy="4504500"/>
          </a:xfrm>
          <a:prstGeom prst="corner">
            <a:avLst>
              <a:gd name="adj1" fmla="val 5530"/>
              <a:gd name="adj2" fmla="val 5374"/>
            </a:avLst>
          </a:prstGeom>
          <a:solidFill>
            <a:srgbClr val="00A6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2577" y="227429"/>
            <a:ext cx="1260652" cy="47027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/>
          <p:nvPr/>
        </p:nvSpPr>
        <p:spPr>
          <a:xfrm rot="-5400000">
            <a:off x="5560725" y="1560150"/>
            <a:ext cx="2527500" cy="4639200"/>
          </a:xfrm>
          <a:prstGeom prst="corner">
            <a:avLst>
              <a:gd name="adj1" fmla="val 5227"/>
              <a:gd name="adj2" fmla="val 6183"/>
            </a:avLst>
          </a:prstGeom>
          <a:solidFill>
            <a:srgbClr val="ED1B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7588250" y="4893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#WeAreCheersport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97" name="Google Shape;97;p1"/>
          <p:cNvSpPr/>
          <p:nvPr/>
        </p:nvSpPr>
        <p:spPr>
          <a:xfrm rot="-5400000">
            <a:off x="5560725" y="1560150"/>
            <a:ext cx="2527500" cy="4639200"/>
          </a:xfrm>
          <a:prstGeom prst="corner">
            <a:avLst>
              <a:gd name="adj1" fmla="val 5227"/>
              <a:gd name="adj2" fmla="val 6183"/>
            </a:avLst>
          </a:prstGeom>
          <a:solidFill>
            <a:srgbClr val="C200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7588250" y="4893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#WeAreCheersport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1"/>
          <p:cNvSpPr/>
          <p:nvPr/>
        </p:nvSpPr>
        <p:spPr>
          <a:xfrm>
            <a:off x="375" y="0"/>
            <a:ext cx="4504500" cy="51435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1"/>
          <p:cNvSpPr txBox="1"/>
          <p:nvPr/>
        </p:nvSpPr>
        <p:spPr>
          <a:xfrm>
            <a:off x="7588250" y="4893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#WeAreCheersport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16" name="Google Shape;316;p11"/>
          <p:cNvSpPr txBox="1"/>
          <p:nvPr/>
        </p:nvSpPr>
        <p:spPr>
          <a:xfrm>
            <a:off x="426000" y="1207975"/>
            <a:ext cx="3652500" cy="2432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de" sz="3900" b="1" i="0" u="none" strike="noStrike" cap="none">
                <a:solidFill>
                  <a:srgbClr val="00A650"/>
                </a:solidFill>
                <a:latin typeface="Roboto"/>
                <a:ea typeface="Roboto"/>
                <a:cs typeface="Roboto"/>
                <a:sym typeface="Roboto"/>
              </a:rPr>
              <a:t>TSP Köln</a:t>
            </a:r>
            <a:endParaRPr sz="3900" b="1" i="0" u="none" strike="noStrike" cap="none">
              <a:solidFill>
                <a:srgbClr val="00A6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endParaRPr sz="3900" b="1" i="0" u="none" strike="noStrike" cap="none">
              <a:solidFill>
                <a:srgbClr val="00A6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de" sz="34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Vorstellung </a:t>
            </a:r>
            <a:endParaRPr sz="34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de" sz="34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TSP-TrainerInnen</a:t>
            </a:r>
            <a:endParaRPr sz="34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17" name="Google Shape;317;p11"/>
          <p:cNvGrpSpPr/>
          <p:nvPr/>
        </p:nvGrpSpPr>
        <p:grpSpPr>
          <a:xfrm>
            <a:off x="0" y="-84712"/>
            <a:ext cx="4504500" cy="2700713"/>
            <a:chOff x="-37975" y="-128750"/>
            <a:chExt cx="4504500" cy="2700713"/>
          </a:xfrm>
        </p:grpSpPr>
        <p:sp>
          <p:nvSpPr>
            <p:cNvPr id="318" name="Google Shape;318;p11"/>
            <p:cNvSpPr/>
            <p:nvPr/>
          </p:nvSpPr>
          <p:spPr>
            <a:xfrm rot="5400000">
              <a:off x="906275" y="-988287"/>
              <a:ext cx="2616000" cy="4504500"/>
            </a:xfrm>
            <a:prstGeom prst="corner">
              <a:avLst>
                <a:gd name="adj1" fmla="val 5530"/>
                <a:gd name="adj2" fmla="val 5374"/>
              </a:avLst>
            </a:prstGeom>
            <a:solidFill>
              <a:srgbClr val="FFC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1"/>
            <p:cNvSpPr txBox="1"/>
            <p:nvPr/>
          </p:nvSpPr>
          <p:spPr>
            <a:xfrm>
              <a:off x="57225" y="-128750"/>
              <a:ext cx="1389300" cy="2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de" sz="900" b="0" i="0" u="none" strike="noStrike" cap="non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www.ccvd.de</a:t>
              </a:r>
              <a:endParaRPr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grpSp>
        <p:nvGrpSpPr>
          <p:cNvPr id="320" name="Google Shape;320;p11"/>
          <p:cNvGrpSpPr/>
          <p:nvPr/>
        </p:nvGrpSpPr>
        <p:grpSpPr>
          <a:xfrm>
            <a:off x="4504875" y="2616000"/>
            <a:ext cx="4639200" cy="2527500"/>
            <a:chOff x="4504875" y="2616000"/>
            <a:chExt cx="4639200" cy="2527500"/>
          </a:xfrm>
        </p:grpSpPr>
        <p:sp>
          <p:nvSpPr>
            <p:cNvPr id="321" name="Google Shape;321;p11"/>
            <p:cNvSpPr/>
            <p:nvPr/>
          </p:nvSpPr>
          <p:spPr>
            <a:xfrm rot="-5400000">
              <a:off x="5560725" y="1560150"/>
              <a:ext cx="2527500" cy="4639200"/>
            </a:xfrm>
            <a:prstGeom prst="corner">
              <a:avLst>
                <a:gd name="adj1" fmla="val 5227"/>
                <a:gd name="adj2" fmla="val 6183"/>
              </a:avLst>
            </a:prstGeom>
            <a:solidFill>
              <a:srgbClr val="FFC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1"/>
            <p:cNvSpPr txBox="1"/>
            <p:nvPr/>
          </p:nvSpPr>
          <p:spPr>
            <a:xfrm>
              <a:off x="7588250" y="4893300"/>
              <a:ext cx="1389300" cy="2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de" sz="900" b="0" i="0" u="none" strike="noStrike" cap="non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#WeAreCheersport</a:t>
              </a:r>
              <a:endParaRPr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pic>
        <p:nvPicPr>
          <p:cNvPr id="323" name="Google Shape;32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2577" y="227429"/>
            <a:ext cx="1260652" cy="470274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1"/>
          <p:cNvSpPr/>
          <p:nvPr/>
        </p:nvSpPr>
        <p:spPr>
          <a:xfrm rot="-5400000">
            <a:off x="5560725" y="1560150"/>
            <a:ext cx="2527500" cy="4639200"/>
          </a:xfrm>
          <a:prstGeom prst="corner">
            <a:avLst>
              <a:gd name="adj1" fmla="val 5227"/>
              <a:gd name="adj2" fmla="val 6183"/>
            </a:avLst>
          </a:prstGeom>
          <a:solidFill>
            <a:srgbClr val="ED1B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1"/>
          <p:cNvSpPr txBox="1"/>
          <p:nvPr/>
        </p:nvSpPr>
        <p:spPr>
          <a:xfrm>
            <a:off x="7588250" y="4893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#WeAreCheersport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26" name="Google Shape;326;p11"/>
          <p:cNvSpPr/>
          <p:nvPr/>
        </p:nvSpPr>
        <p:spPr>
          <a:xfrm rot="5400000">
            <a:off x="944250" y="-944250"/>
            <a:ext cx="2616000" cy="4504500"/>
          </a:xfrm>
          <a:prstGeom prst="corner">
            <a:avLst>
              <a:gd name="adj1" fmla="val 5530"/>
              <a:gd name="adj2" fmla="val 5374"/>
            </a:avLst>
          </a:prstGeom>
          <a:solidFill>
            <a:srgbClr val="00A6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Google Shape;32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7275" y="152400"/>
            <a:ext cx="2311200" cy="2311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pic>
        <p:nvPicPr>
          <p:cNvPr id="328" name="Google Shape;328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77775" y="2616000"/>
            <a:ext cx="2311200" cy="2311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329" name="Google Shape;329;p11"/>
          <p:cNvSpPr/>
          <p:nvPr/>
        </p:nvSpPr>
        <p:spPr>
          <a:xfrm rot="-5400000">
            <a:off x="5560725" y="1560150"/>
            <a:ext cx="2527500" cy="4639200"/>
          </a:xfrm>
          <a:prstGeom prst="corner">
            <a:avLst>
              <a:gd name="adj1" fmla="val 5227"/>
              <a:gd name="adj2" fmla="val 6183"/>
            </a:avLst>
          </a:prstGeom>
          <a:solidFill>
            <a:srgbClr val="C200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1"/>
          <p:cNvSpPr txBox="1"/>
          <p:nvPr/>
        </p:nvSpPr>
        <p:spPr>
          <a:xfrm>
            <a:off x="7588250" y="4893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#WeAreCheersport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2"/>
          <p:cNvSpPr/>
          <p:nvPr/>
        </p:nvSpPr>
        <p:spPr>
          <a:xfrm>
            <a:off x="375" y="0"/>
            <a:ext cx="4504500" cy="51435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2"/>
          <p:cNvSpPr txBox="1"/>
          <p:nvPr/>
        </p:nvSpPr>
        <p:spPr>
          <a:xfrm>
            <a:off x="7588250" y="4893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#WeAreCheersport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37" name="Google Shape;337;p12"/>
          <p:cNvSpPr txBox="1"/>
          <p:nvPr/>
        </p:nvSpPr>
        <p:spPr>
          <a:xfrm>
            <a:off x="426000" y="1207975"/>
            <a:ext cx="3652500" cy="2432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de" sz="3900" b="1" i="0" u="none" strike="noStrike" cap="none">
                <a:solidFill>
                  <a:srgbClr val="00A650"/>
                </a:solidFill>
                <a:latin typeface="Roboto"/>
                <a:ea typeface="Roboto"/>
                <a:cs typeface="Roboto"/>
                <a:sym typeface="Roboto"/>
              </a:rPr>
              <a:t>TSP Krefeld</a:t>
            </a:r>
            <a:endParaRPr sz="3900" b="1" i="0" u="none" strike="noStrike" cap="none">
              <a:solidFill>
                <a:srgbClr val="00A6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endParaRPr sz="3900" b="1" i="0" u="none" strike="noStrike" cap="none">
              <a:solidFill>
                <a:srgbClr val="00A6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de" sz="34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Vorstellung </a:t>
            </a:r>
            <a:endParaRPr sz="34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de" sz="34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TSP-TrainerInnen</a:t>
            </a:r>
            <a:endParaRPr sz="34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38" name="Google Shape;338;p12"/>
          <p:cNvGrpSpPr/>
          <p:nvPr/>
        </p:nvGrpSpPr>
        <p:grpSpPr>
          <a:xfrm>
            <a:off x="0" y="-84712"/>
            <a:ext cx="4504500" cy="2700713"/>
            <a:chOff x="-37975" y="-128750"/>
            <a:chExt cx="4504500" cy="2700713"/>
          </a:xfrm>
        </p:grpSpPr>
        <p:sp>
          <p:nvSpPr>
            <p:cNvPr id="339" name="Google Shape;339;p12"/>
            <p:cNvSpPr/>
            <p:nvPr/>
          </p:nvSpPr>
          <p:spPr>
            <a:xfrm rot="5400000">
              <a:off x="906275" y="-988287"/>
              <a:ext cx="2616000" cy="4504500"/>
            </a:xfrm>
            <a:prstGeom prst="corner">
              <a:avLst>
                <a:gd name="adj1" fmla="val 5530"/>
                <a:gd name="adj2" fmla="val 5374"/>
              </a:avLst>
            </a:prstGeom>
            <a:solidFill>
              <a:srgbClr val="FFC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2"/>
            <p:cNvSpPr txBox="1"/>
            <p:nvPr/>
          </p:nvSpPr>
          <p:spPr>
            <a:xfrm>
              <a:off x="57225" y="-128750"/>
              <a:ext cx="1389300" cy="2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de" sz="900" b="0" i="0" u="none" strike="noStrike" cap="non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www.ccvd.de</a:t>
              </a:r>
              <a:endParaRPr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grpSp>
        <p:nvGrpSpPr>
          <p:cNvPr id="341" name="Google Shape;341;p12"/>
          <p:cNvGrpSpPr/>
          <p:nvPr/>
        </p:nvGrpSpPr>
        <p:grpSpPr>
          <a:xfrm>
            <a:off x="4504875" y="2616000"/>
            <a:ext cx="4639200" cy="2527500"/>
            <a:chOff x="4504875" y="2616000"/>
            <a:chExt cx="4639200" cy="2527500"/>
          </a:xfrm>
        </p:grpSpPr>
        <p:sp>
          <p:nvSpPr>
            <p:cNvPr id="342" name="Google Shape;342;p12"/>
            <p:cNvSpPr/>
            <p:nvPr/>
          </p:nvSpPr>
          <p:spPr>
            <a:xfrm rot="-5400000">
              <a:off x="5560725" y="1560150"/>
              <a:ext cx="2527500" cy="4639200"/>
            </a:xfrm>
            <a:prstGeom prst="corner">
              <a:avLst>
                <a:gd name="adj1" fmla="val 5227"/>
                <a:gd name="adj2" fmla="val 6183"/>
              </a:avLst>
            </a:prstGeom>
            <a:solidFill>
              <a:srgbClr val="FFC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2"/>
            <p:cNvSpPr txBox="1"/>
            <p:nvPr/>
          </p:nvSpPr>
          <p:spPr>
            <a:xfrm>
              <a:off x="7588250" y="4893300"/>
              <a:ext cx="1389300" cy="2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de" sz="900" b="0" i="0" u="none" strike="noStrike" cap="non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#WeAreCheersport</a:t>
              </a:r>
              <a:endParaRPr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pic>
        <p:nvPicPr>
          <p:cNvPr id="344" name="Google Shape;34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2577" y="227429"/>
            <a:ext cx="1260652" cy="470274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12"/>
          <p:cNvSpPr/>
          <p:nvPr/>
        </p:nvSpPr>
        <p:spPr>
          <a:xfrm rot="-5400000">
            <a:off x="5560725" y="1560150"/>
            <a:ext cx="2527500" cy="4639200"/>
          </a:xfrm>
          <a:prstGeom prst="corner">
            <a:avLst>
              <a:gd name="adj1" fmla="val 5227"/>
              <a:gd name="adj2" fmla="val 6183"/>
            </a:avLst>
          </a:prstGeom>
          <a:solidFill>
            <a:srgbClr val="ED1B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2"/>
          <p:cNvSpPr txBox="1"/>
          <p:nvPr/>
        </p:nvSpPr>
        <p:spPr>
          <a:xfrm>
            <a:off x="7588250" y="4893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#WeAreCheersport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47" name="Google Shape;347;p12"/>
          <p:cNvSpPr/>
          <p:nvPr/>
        </p:nvSpPr>
        <p:spPr>
          <a:xfrm rot="5400000">
            <a:off x="944250" y="-944250"/>
            <a:ext cx="2616000" cy="4504500"/>
          </a:xfrm>
          <a:prstGeom prst="corner">
            <a:avLst>
              <a:gd name="adj1" fmla="val 5530"/>
              <a:gd name="adj2" fmla="val 5374"/>
            </a:avLst>
          </a:prstGeom>
          <a:solidFill>
            <a:srgbClr val="00A6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8" name="Google Shape;34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65675" y="320475"/>
            <a:ext cx="1731299" cy="17312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pic>
        <p:nvPicPr>
          <p:cNvPr id="349" name="Google Shape;349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00650" y="884404"/>
            <a:ext cx="1731599" cy="17315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pic>
        <p:nvPicPr>
          <p:cNvPr id="350" name="Google Shape;350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65675" y="2616000"/>
            <a:ext cx="1731299" cy="17312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pic>
        <p:nvPicPr>
          <p:cNvPr id="351" name="Google Shape;351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00650" y="3013950"/>
            <a:ext cx="1731599" cy="17315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352" name="Google Shape;352;p12"/>
          <p:cNvSpPr/>
          <p:nvPr/>
        </p:nvSpPr>
        <p:spPr>
          <a:xfrm rot="-5400000">
            <a:off x="5560725" y="1560150"/>
            <a:ext cx="2527500" cy="4639200"/>
          </a:xfrm>
          <a:prstGeom prst="corner">
            <a:avLst>
              <a:gd name="adj1" fmla="val 5227"/>
              <a:gd name="adj2" fmla="val 6183"/>
            </a:avLst>
          </a:prstGeom>
          <a:solidFill>
            <a:srgbClr val="C200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2"/>
          <p:cNvSpPr txBox="1"/>
          <p:nvPr/>
        </p:nvSpPr>
        <p:spPr>
          <a:xfrm>
            <a:off x="7588250" y="4893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#WeAreCheersport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Google Shape;358;p13"/>
          <p:cNvGrpSpPr/>
          <p:nvPr/>
        </p:nvGrpSpPr>
        <p:grpSpPr>
          <a:xfrm>
            <a:off x="4504875" y="2616000"/>
            <a:ext cx="4639200" cy="2527500"/>
            <a:chOff x="4504875" y="2616000"/>
            <a:chExt cx="4639200" cy="2527500"/>
          </a:xfrm>
        </p:grpSpPr>
        <p:sp>
          <p:nvSpPr>
            <p:cNvPr id="359" name="Google Shape;359;p13"/>
            <p:cNvSpPr/>
            <p:nvPr/>
          </p:nvSpPr>
          <p:spPr>
            <a:xfrm rot="-5400000">
              <a:off x="5560725" y="1560150"/>
              <a:ext cx="2527500" cy="4639200"/>
            </a:xfrm>
            <a:prstGeom prst="corner">
              <a:avLst>
                <a:gd name="adj1" fmla="val 5227"/>
                <a:gd name="adj2" fmla="val 6183"/>
              </a:avLst>
            </a:prstGeom>
            <a:solidFill>
              <a:srgbClr val="FFC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3"/>
            <p:cNvSpPr txBox="1"/>
            <p:nvPr/>
          </p:nvSpPr>
          <p:spPr>
            <a:xfrm>
              <a:off x="7588250" y="4893300"/>
              <a:ext cx="1389300" cy="2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de" sz="900" b="0" i="0" u="none" strike="noStrike" cap="non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#WeAreCheersport</a:t>
              </a:r>
              <a:endParaRPr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grpSp>
        <p:nvGrpSpPr>
          <p:cNvPr id="361" name="Google Shape;361;p13"/>
          <p:cNvGrpSpPr/>
          <p:nvPr/>
        </p:nvGrpSpPr>
        <p:grpSpPr>
          <a:xfrm>
            <a:off x="0" y="-88075"/>
            <a:ext cx="4504500" cy="2704075"/>
            <a:chOff x="-70425" y="-88075"/>
            <a:chExt cx="4504500" cy="2704075"/>
          </a:xfrm>
        </p:grpSpPr>
        <p:sp>
          <p:nvSpPr>
            <p:cNvPr id="362" name="Google Shape;362;p13"/>
            <p:cNvSpPr/>
            <p:nvPr/>
          </p:nvSpPr>
          <p:spPr>
            <a:xfrm rot="5400000">
              <a:off x="873825" y="-944250"/>
              <a:ext cx="2616000" cy="4504500"/>
            </a:xfrm>
            <a:prstGeom prst="corner">
              <a:avLst>
                <a:gd name="adj1" fmla="val 5530"/>
                <a:gd name="adj2" fmla="val 5374"/>
              </a:avLst>
            </a:prstGeom>
            <a:solidFill>
              <a:srgbClr val="FFC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3"/>
            <p:cNvSpPr txBox="1"/>
            <p:nvPr/>
          </p:nvSpPr>
          <p:spPr>
            <a:xfrm>
              <a:off x="46400" y="-88075"/>
              <a:ext cx="1389300" cy="2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de" sz="900" b="0" i="0" u="none" strike="noStrike" cap="non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www.ccvd.de</a:t>
              </a:r>
              <a:endParaRPr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sp>
        <p:nvSpPr>
          <p:cNvPr id="364" name="Google Shape;364;p13"/>
          <p:cNvSpPr txBox="1"/>
          <p:nvPr/>
        </p:nvSpPr>
        <p:spPr>
          <a:xfrm>
            <a:off x="685950" y="1360300"/>
            <a:ext cx="7921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5" name="Google Shape;365;p13"/>
          <p:cNvSpPr txBox="1"/>
          <p:nvPr/>
        </p:nvSpPr>
        <p:spPr>
          <a:xfrm>
            <a:off x="551250" y="406000"/>
            <a:ext cx="81906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de"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Hauptaufgaben im TSP</a:t>
            </a:r>
            <a:endParaRPr sz="17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4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jeweils in Abstimmung mit Landesleistungssportreferent &amp; Bundesfachausschuss für Leistungssport</a:t>
            </a:r>
            <a:endParaRPr sz="1400" b="0" i="1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6" name="Google Shape;366;p13"/>
          <p:cNvSpPr txBox="1"/>
          <p:nvPr/>
        </p:nvSpPr>
        <p:spPr>
          <a:xfrm>
            <a:off x="382925" y="1468225"/>
            <a:ext cx="8646000" cy="3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de" sz="1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Sichtungsmaßnahmen</a:t>
            </a:r>
            <a:r>
              <a:rPr lang="de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zur Auswahl der Talente (9 bis 15 Jahre) </a:t>
            </a:r>
            <a:endParaRPr sz="1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58653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de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Förderung und </a:t>
            </a:r>
            <a:r>
              <a:rPr lang="de" sz="1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Weiterentwicklung</a:t>
            </a:r>
            <a:r>
              <a:rPr lang="de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der Talente</a:t>
            </a:r>
            <a:endParaRPr sz="1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58653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de" sz="1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Trainingsdatenerfassung</a:t>
            </a:r>
            <a:r>
              <a:rPr lang="de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zur kontinuierlichen Sicherung der Trainingskennziffern </a:t>
            </a:r>
            <a:endParaRPr sz="1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58653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de" sz="1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Auswertung der o.g. Daten</a:t>
            </a:r>
            <a:r>
              <a:rPr lang="de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mit TSP-AthletInnen, deren TrainerInnen und Eltern &amp; Beratung</a:t>
            </a:r>
            <a:endParaRPr sz="1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58653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de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Verbesserung der </a:t>
            </a:r>
            <a:r>
              <a:rPr lang="de" sz="1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Grundtechniken</a:t>
            </a:r>
            <a:endParaRPr sz="14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de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Organisation und </a:t>
            </a:r>
            <a:r>
              <a:rPr lang="de" sz="1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Leitung</a:t>
            </a:r>
            <a:r>
              <a:rPr lang="de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der jeweiligen </a:t>
            </a:r>
            <a:r>
              <a:rPr lang="de" sz="1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Talentfördergruppe</a:t>
            </a:r>
            <a:endParaRPr sz="14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de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Förderung der </a:t>
            </a:r>
            <a:r>
              <a:rPr lang="de" sz="1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Persönlichkeitsbildung der AthletInnen</a:t>
            </a:r>
            <a:endParaRPr sz="14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de" sz="1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Kontaktpflege</a:t>
            </a:r>
            <a:r>
              <a:rPr lang="de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mit zugeordneten Vereinen</a:t>
            </a:r>
            <a:endParaRPr sz="1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de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regelmäßige </a:t>
            </a:r>
            <a:r>
              <a:rPr lang="de" sz="1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Teilnahme an LLS-Jour Fixen und Weiterbildungen</a:t>
            </a:r>
            <a:endParaRPr sz="14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de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enge </a:t>
            </a:r>
            <a:r>
              <a:rPr lang="de" sz="1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Zusammenarbeit</a:t>
            </a:r>
            <a:r>
              <a:rPr lang="de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mit Bundesfachausschuss für Leistungssport</a:t>
            </a:r>
            <a:endParaRPr sz="1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67" name="Google Shape;36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2577" y="227429"/>
            <a:ext cx="1260652" cy="470274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13"/>
          <p:cNvSpPr/>
          <p:nvPr/>
        </p:nvSpPr>
        <p:spPr>
          <a:xfrm rot="-5400000">
            <a:off x="5560725" y="1560150"/>
            <a:ext cx="2527500" cy="4639200"/>
          </a:xfrm>
          <a:prstGeom prst="corner">
            <a:avLst>
              <a:gd name="adj1" fmla="val 5227"/>
              <a:gd name="adj2" fmla="val 6183"/>
            </a:avLst>
          </a:prstGeom>
          <a:solidFill>
            <a:srgbClr val="ED1B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3"/>
          <p:cNvSpPr txBox="1"/>
          <p:nvPr/>
        </p:nvSpPr>
        <p:spPr>
          <a:xfrm>
            <a:off x="7588250" y="4893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#WeAreCheersport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70" name="Google Shape;370;p13"/>
          <p:cNvSpPr/>
          <p:nvPr/>
        </p:nvSpPr>
        <p:spPr>
          <a:xfrm rot="5400000">
            <a:off x="944250" y="-944250"/>
            <a:ext cx="2616000" cy="4504500"/>
          </a:xfrm>
          <a:prstGeom prst="corner">
            <a:avLst>
              <a:gd name="adj1" fmla="val 5530"/>
              <a:gd name="adj2" fmla="val 5374"/>
            </a:avLst>
          </a:prstGeom>
          <a:solidFill>
            <a:srgbClr val="00A6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3"/>
          <p:cNvSpPr/>
          <p:nvPr/>
        </p:nvSpPr>
        <p:spPr>
          <a:xfrm rot="-5400000">
            <a:off x="5560725" y="1560150"/>
            <a:ext cx="2527500" cy="4639200"/>
          </a:xfrm>
          <a:prstGeom prst="corner">
            <a:avLst>
              <a:gd name="adj1" fmla="val 5227"/>
              <a:gd name="adj2" fmla="val 6183"/>
            </a:avLst>
          </a:prstGeom>
          <a:solidFill>
            <a:srgbClr val="C200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3"/>
          <p:cNvSpPr txBox="1"/>
          <p:nvPr/>
        </p:nvSpPr>
        <p:spPr>
          <a:xfrm>
            <a:off x="7588250" y="4893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#WeAreCheersport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5"/>
          <p:cNvSpPr/>
          <p:nvPr/>
        </p:nvSpPr>
        <p:spPr>
          <a:xfrm>
            <a:off x="375" y="0"/>
            <a:ext cx="4504500" cy="51435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5"/>
          <p:cNvSpPr txBox="1"/>
          <p:nvPr/>
        </p:nvSpPr>
        <p:spPr>
          <a:xfrm>
            <a:off x="7588250" y="4893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#WeAreCheersport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79" name="Google Shape;379;p15"/>
          <p:cNvSpPr txBox="1"/>
          <p:nvPr/>
        </p:nvSpPr>
        <p:spPr>
          <a:xfrm>
            <a:off x="426375" y="937675"/>
            <a:ext cx="3652500" cy="2786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de" sz="34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Sichtungstraining</a:t>
            </a:r>
            <a:endParaRPr sz="34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de" sz="2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de" sz="2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Wie sieht der cheerspezifische Teil aus?</a:t>
            </a:r>
            <a:endParaRPr sz="20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80" name="Google Shape;380;p15"/>
          <p:cNvGrpSpPr/>
          <p:nvPr/>
        </p:nvGrpSpPr>
        <p:grpSpPr>
          <a:xfrm>
            <a:off x="0" y="-84712"/>
            <a:ext cx="4504500" cy="2700713"/>
            <a:chOff x="-37975" y="-128750"/>
            <a:chExt cx="4504500" cy="2700713"/>
          </a:xfrm>
        </p:grpSpPr>
        <p:sp>
          <p:nvSpPr>
            <p:cNvPr id="381" name="Google Shape;381;p15"/>
            <p:cNvSpPr/>
            <p:nvPr/>
          </p:nvSpPr>
          <p:spPr>
            <a:xfrm rot="5400000">
              <a:off x="906275" y="-988287"/>
              <a:ext cx="2616000" cy="4504500"/>
            </a:xfrm>
            <a:prstGeom prst="corner">
              <a:avLst>
                <a:gd name="adj1" fmla="val 5530"/>
                <a:gd name="adj2" fmla="val 5374"/>
              </a:avLst>
            </a:prstGeom>
            <a:solidFill>
              <a:srgbClr val="FFC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5"/>
            <p:cNvSpPr txBox="1"/>
            <p:nvPr/>
          </p:nvSpPr>
          <p:spPr>
            <a:xfrm>
              <a:off x="57225" y="-128750"/>
              <a:ext cx="1389300" cy="2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de" sz="900" b="0" i="0" u="none" strike="noStrike" cap="non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www.ccvd.de</a:t>
              </a:r>
              <a:endParaRPr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grpSp>
        <p:nvGrpSpPr>
          <p:cNvPr id="383" name="Google Shape;383;p15"/>
          <p:cNvGrpSpPr/>
          <p:nvPr/>
        </p:nvGrpSpPr>
        <p:grpSpPr>
          <a:xfrm>
            <a:off x="4504875" y="2616000"/>
            <a:ext cx="4639200" cy="2527500"/>
            <a:chOff x="4504875" y="2616000"/>
            <a:chExt cx="4639200" cy="2527500"/>
          </a:xfrm>
        </p:grpSpPr>
        <p:sp>
          <p:nvSpPr>
            <p:cNvPr id="384" name="Google Shape;384;p15"/>
            <p:cNvSpPr/>
            <p:nvPr/>
          </p:nvSpPr>
          <p:spPr>
            <a:xfrm rot="-5400000">
              <a:off x="5560725" y="1560150"/>
              <a:ext cx="2527500" cy="4639200"/>
            </a:xfrm>
            <a:prstGeom prst="corner">
              <a:avLst>
                <a:gd name="adj1" fmla="val 5227"/>
                <a:gd name="adj2" fmla="val 6183"/>
              </a:avLst>
            </a:prstGeom>
            <a:solidFill>
              <a:srgbClr val="FFC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5"/>
            <p:cNvSpPr txBox="1"/>
            <p:nvPr/>
          </p:nvSpPr>
          <p:spPr>
            <a:xfrm>
              <a:off x="7588250" y="4893300"/>
              <a:ext cx="1389300" cy="2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de" sz="900" b="0" i="0" u="none" strike="noStrike" cap="non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#WeAreCheersport</a:t>
              </a:r>
              <a:endParaRPr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sp>
        <p:nvSpPr>
          <p:cNvPr id="386" name="Google Shape;386;p15"/>
          <p:cNvSpPr txBox="1"/>
          <p:nvPr/>
        </p:nvSpPr>
        <p:spPr>
          <a:xfrm>
            <a:off x="4687125" y="960400"/>
            <a:ext cx="4274700" cy="3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" sz="18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Hinweise:</a:t>
            </a:r>
            <a:br>
              <a:rPr lang="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de"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Es ist möglich, die Tumbling-Elemente mit dem rechten oder linken Bein zu beginnen. </a:t>
            </a:r>
            <a:endParaRPr sz="13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de"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Es ist keine Voraussetzung, dass bereits alle Elemente aus dem Programm beherrscht werden. Falls ein Element noch nicht gekonnt wird, dann soll dieses bitte nur angedeutet werden.</a:t>
            </a:r>
            <a:endParaRPr sz="13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Zusätzlich besteht die Möglichkeit, im Nachgang weiterführendes Tumbling (Standing und Running) als auch Jumps zu zeigen.</a:t>
            </a:r>
            <a:endParaRPr sz="13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7" name="Google Shape;38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2577" y="227429"/>
            <a:ext cx="1260652" cy="470274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15"/>
          <p:cNvSpPr/>
          <p:nvPr/>
        </p:nvSpPr>
        <p:spPr>
          <a:xfrm rot="-5400000">
            <a:off x="5560725" y="1560150"/>
            <a:ext cx="2527500" cy="4639200"/>
          </a:xfrm>
          <a:prstGeom prst="corner">
            <a:avLst>
              <a:gd name="adj1" fmla="val 5227"/>
              <a:gd name="adj2" fmla="val 6183"/>
            </a:avLst>
          </a:prstGeom>
          <a:solidFill>
            <a:srgbClr val="ED1B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5"/>
          <p:cNvSpPr txBox="1"/>
          <p:nvPr/>
        </p:nvSpPr>
        <p:spPr>
          <a:xfrm>
            <a:off x="7588250" y="4893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#WeAreCheersport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90" name="Google Shape;390;p15"/>
          <p:cNvSpPr/>
          <p:nvPr/>
        </p:nvSpPr>
        <p:spPr>
          <a:xfrm rot="5400000">
            <a:off x="944250" y="-944250"/>
            <a:ext cx="2616000" cy="4504500"/>
          </a:xfrm>
          <a:prstGeom prst="corner">
            <a:avLst>
              <a:gd name="adj1" fmla="val 5530"/>
              <a:gd name="adj2" fmla="val 5374"/>
            </a:avLst>
          </a:prstGeom>
          <a:solidFill>
            <a:srgbClr val="00A6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5"/>
          <p:cNvSpPr/>
          <p:nvPr/>
        </p:nvSpPr>
        <p:spPr>
          <a:xfrm rot="-5400000">
            <a:off x="5560725" y="1560150"/>
            <a:ext cx="2527500" cy="4639200"/>
          </a:xfrm>
          <a:prstGeom prst="corner">
            <a:avLst>
              <a:gd name="adj1" fmla="val 5227"/>
              <a:gd name="adj2" fmla="val 6183"/>
            </a:avLst>
          </a:prstGeom>
          <a:solidFill>
            <a:srgbClr val="C200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5"/>
          <p:cNvSpPr txBox="1"/>
          <p:nvPr/>
        </p:nvSpPr>
        <p:spPr>
          <a:xfrm>
            <a:off x="7588250" y="4893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#WeAreCheersport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93" name="Google Shape;393;p15"/>
          <p:cNvSpPr txBox="1"/>
          <p:nvPr/>
        </p:nvSpPr>
        <p:spPr>
          <a:xfrm>
            <a:off x="324375" y="2903850"/>
            <a:ext cx="4180200" cy="1258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5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Video des Programms </a:t>
            </a:r>
            <a:r>
              <a:rPr lang="de" sz="1500" b="0" i="0" u="sng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&gt;HIER</a:t>
            </a:r>
            <a:endParaRPr sz="15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5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Countsheet und weitere Informationen </a:t>
            </a:r>
            <a:r>
              <a:rPr lang="de" sz="1500" b="0" i="0" u="sng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&gt;HIER</a:t>
            </a:r>
            <a:endParaRPr sz="15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5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Musik </a:t>
            </a:r>
            <a:r>
              <a:rPr lang="de" sz="1500" b="0" i="0" u="sng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&gt;HIER</a:t>
            </a:r>
            <a:endParaRPr sz="2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4" name="Google Shape;394;p15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030575" y="3616625"/>
            <a:ext cx="1149000" cy="1386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6"/>
          <p:cNvSpPr/>
          <p:nvPr/>
        </p:nvSpPr>
        <p:spPr>
          <a:xfrm>
            <a:off x="375" y="0"/>
            <a:ext cx="4504500" cy="51435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6"/>
          <p:cNvSpPr txBox="1"/>
          <p:nvPr/>
        </p:nvSpPr>
        <p:spPr>
          <a:xfrm>
            <a:off x="7588250" y="4893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#WeAreCheersport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01" name="Google Shape;401;p16"/>
          <p:cNvSpPr txBox="1"/>
          <p:nvPr/>
        </p:nvSpPr>
        <p:spPr>
          <a:xfrm>
            <a:off x="426375" y="964675"/>
            <a:ext cx="3652500" cy="1723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de" sz="34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Auswahlkriterien</a:t>
            </a:r>
            <a:endParaRPr sz="34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lang="de" sz="2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de" sz="2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für die Aufnahme in die Talentfördergruppe </a:t>
            </a:r>
            <a:endParaRPr sz="40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02" name="Google Shape;402;p16"/>
          <p:cNvGrpSpPr/>
          <p:nvPr/>
        </p:nvGrpSpPr>
        <p:grpSpPr>
          <a:xfrm>
            <a:off x="0" y="-84712"/>
            <a:ext cx="4504500" cy="2700713"/>
            <a:chOff x="-37975" y="-128750"/>
            <a:chExt cx="4504500" cy="2700713"/>
          </a:xfrm>
        </p:grpSpPr>
        <p:sp>
          <p:nvSpPr>
            <p:cNvPr id="403" name="Google Shape;403;p16"/>
            <p:cNvSpPr/>
            <p:nvPr/>
          </p:nvSpPr>
          <p:spPr>
            <a:xfrm rot="5400000">
              <a:off x="906275" y="-988287"/>
              <a:ext cx="2616000" cy="4504500"/>
            </a:xfrm>
            <a:prstGeom prst="corner">
              <a:avLst>
                <a:gd name="adj1" fmla="val 5530"/>
                <a:gd name="adj2" fmla="val 5374"/>
              </a:avLst>
            </a:prstGeom>
            <a:solidFill>
              <a:srgbClr val="FFC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6"/>
            <p:cNvSpPr txBox="1"/>
            <p:nvPr/>
          </p:nvSpPr>
          <p:spPr>
            <a:xfrm>
              <a:off x="57225" y="-128750"/>
              <a:ext cx="1389300" cy="2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de" sz="900" b="0" i="0" u="none" strike="noStrike" cap="non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www.ccvd.de</a:t>
              </a:r>
              <a:endParaRPr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grpSp>
        <p:nvGrpSpPr>
          <p:cNvPr id="405" name="Google Shape;405;p16"/>
          <p:cNvGrpSpPr/>
          <p:nvPr/>
        </p:nvGrpSpPr>
        <p:grpSpPr>
          <a:xfrm>
            <a:off x="4504875" y="2616000"/>
            <a:ext cx="4639200" cy="2527500"/>
            <a:chOff x="4504875" y="2616000"/>
            <a:chExt cx="4639200" cy="2527500"/>
          </a:xfrm>
        </p:grpSpPr>
        <p:sp>
          <p:nvSpPr>
            <p:cNvPr id="406" name="Google Shape;406;p16"/>
            <p:cNvSpPr/>
            <p:nvPr/>
          </p:nvSpPr>
          <p:spPr>
            <a:xfrm rot="-5400000">
              <a:off x="5560725" y="1560150"/>
              <a:ext cx="2527500" cy="4639200"/>
            </a:xfrm>
            <a:prstGeom prst="corner">
              <a:avLst>
                <a:gd name="adj1" fmla="val 5227"/>
                <a:gd name="adj2" fmla="val 6183"/>
              </a:avLst>
            </a:prstGeom>
            <a:solidFill>
              <a:srgbClr val="FFC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6"/>
            <p:cNvSpPr txBox="1"/>
            <p:nvPr/>
          </p:nvSpPr>
          <p:spPr>
            <a:xfrm>
              <a:off x="7588250" y="4893300"/>
              <a:ext cx="1389300" cy="2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de" sz="900" b="0" i="0" u="none" strike="noStrike" cap="non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#WeAreCheersport</a:t>
              </a:r>
              <a:endParaRPr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sp>
        <p:nvSpPr>
          <p:cNvPr id="408" name="Google Shape;408;p16"/>
          <p:cNvSpPr txBox="1"/>
          <p:nvPr/>
        </p:nvSpPr>
        <p:spPr>
          <a:xfrm>
            <a:off x="4694150" y="1360100"/>
            <a:ext cx="4185000" cy="30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102228" lvl="0" indent="-342900" algn="l" rtl="0">
              <a:lnSpc>
                <a:spcPct val="115000"/>
              </a:lnSpc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de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sportmotorische Eignung</a:t>
            </a:r>
            <a:br>
              <a:rPr lang="de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102228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de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psychologische Eignung</a:t>
            </a:r>
            <a:br>
              <a:rPr lang="de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102228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de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cheerleading-spezifische Kompetenzeinordnung</a:t>
            </a:r>
            <a:br>
              <a:rPr lang="de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102228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de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biologischer Reifegrad / Trainingsalter</a:t>
            </a:r>
            <a:endParaRPr sz="18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09" name="Google Shape;40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2577" y="227429"/>
            <a:ext cx="1260652" cy="470274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16"/>
          <p:cNvSpPr/>
          <p:nvPr/>
        </p:nvSpPr>
        <p:spPr>
          <a:xfrm rot="-5400000">
            <a:off x="5560725" y="1560150"/>
            <a:ext cx="2527500" cy="4639200"/>
          </a:xfrm>
          <a:prstGeom prst="corner">
            <a:avLst>
              <a:gd name="adj1" fmla="val 5227"/>
              <a:gd name="adj2" fmla="val 6183"/>
            </a:avLst>
          </a:prstGeom>
          <a:solidFill>
            <a:srgbClr val="ED1B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6"/>
          <p:cNvSpPr txBox="1"/>
          <p:nvPr/>
        </p:nvSpPr>
        <p:spPr>
          <a:xfrm>
            <a:off x="7588250" y="4893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#WeAreCheersport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12" name="Google Shape;412;p16"/>
          <p:cNvSpPr/>
          <p:nvPr/>
        </p:nvSpPr>
        <p:spPr>
          <a:xfrm rot="5400000">
            <a:off x="944250" y="-944250"/>
            <a:ext cx="2616000" cy="4504500"/>
          </a:xfrm>
          <a:prstGeom prst="corner">
            <a:avLst>
              <a:gd name="adj1" fmla="val 5530"/>
              <a:gd name="adj2" fmla="val 5374"/>
            </a:avLst>
          </a:prstGeom>
          <a:solidFill>
            <a:srgbClr val="00A6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6"/>
          <p:cNvSpPr/>
          <p:nvPr/>
        </p:nvSpPr>
        <p:spPr>
          <a:xfrm rot="-5400000">
            <a:off x="5560725" y="1560150"/>
            <a:ext cx="2527500" cy="4639200"/>
          </a:xfrm>
          <a:prstGeom prst="corner">
            <a:avLst>
              <a:gd name="adj1" fmla="val 5227"/>
              <a:gd name="adj2" fmla="val 6183"/>
            </a:avLst>
          </a:prstGeom>
          <a:solidFill>
            <a:srgbClr val="C200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6"/>
          <p:cNvSpPr txBox="1"/>
          <p:nvPr/>
        </p:nvSpPr>
        <p:spPr>
          <a:xfrm>
            <a:off x="7588250" y="4893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#WeAreCheersport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7"/>
          <p:cNvSpPr/>
          <p:nvPr/>
        </p:nvSpPr>
        <p:spPr>
          <a:xfrm>
            <a:off x="375" y="0"/>
            <a:ext cx="4504500" cy="51435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17"/>
          <p:cNvSpPr txBox="1"/>
          <p:nvPr/>
        </p:nvSpPr>
        <p:spPr>
          <a:xfrm>
            <a:off x="7588250" y="4893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#WeAreCheersport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21" name="Google Shape;421;p17"/>
          <p:cNvSpPr txBox="1"/>
          <p:nvPr/>
        </p:nvSpPr>
        <p:spPr>
          <a:xfrm>
            <a:off x="361575" y="1171175"/>
            <a:ext cx="4014300" cy="2793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de" sz="31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Talentfördergruppe</a:t>
            </a:r>
            <a:endParaRPr sz="31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de" sz="31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WARUM? </a:t>
            </a:r>
            <a:br>
              <a:rPr lang="de" sz="31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de" sz="18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de"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→ 10 Gründe warum die Aufnahme </a:t>
            </a: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"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 eine Talentfördergruppe für Nachwuchs-AthletInnen erstrebenswert ist</a:t>
            </a:r>
            <a:r>
              <a:rPr lang="de"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7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22" name="Google Shape;422;p17"/>
          <p:cNvGrpSpPr/>
          <p:nvPr/>
        </p:nvGrpSpPr>
        <p:grpSpPr>
          <a:xfrm>
            <a:off x="0" y="-84712"/>
            <a:ext cx="4504500" cy="2700713"/>
            <a:chOff x="-37975" y="-128750"/>
            <a:chExt cx="4504500" cy="2700713"/>
          </a:xfrm>
        </p:grpSpPr>
        <p:sp>
          <p:nvSpPr>
            <p:cNvPr id="423" name="Google Shape;423;p17"/>
            <p:cNvSpPr/>
            <p:nvPr/>
          </p:nvSpPr>
          <p:spPr>
            <a:xfrm rot="5400000">
              <a:off x="906275" y="-988287"/>
              <a:ext cx="2616000" cy="4504500"/>
            </a:xfrm>
            <a:prstGeom prst="corner">
              <a:avLst>
                <a:gd name="adj1" fmla="val 5530"/>
                <a:gd name="adj2" fmla="val 5374"/>
              </a:avLst>
            </a:prstGeom>
            <a:solidFill>
              <a:srgbClr val="FFC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7"/>
            <p:cNvSpPr txBox="1"/>
            <p:nvPr/>
          </p:nvSpPr>
          <p:spPr>
            <a:xfrm>
              <a:off x="57225" y="-128750"/>
              <a:ext cx="1389300" cy="2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de" sz="900" b="0" i="0" u="none" strike="noStrike" cap="non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www.ccvd.de</a:t>
              </a:r>
              <a:endParaRPr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grpSp>
        <p:nvGrpSpPr>
          <p:cNvPr id="425" name="Google Shape;425;p17"/>
          <p:cNvGrpSpPr/>
          <p:nvPr/>
        </p:nvGrpSpPr>
        <p:grpSpPr>
          <a:xfrm>
            <a:off x="4504875" y="2616000"/>
            <a:ext cx="4639200" cy="2527500"/>
            <a:chOff x="4504875" y="2616000"/>
            <a:chExt cx="4639200" cy="2527500"/>
          </a:xfrm>
        </p:grpSpPr>
        <p:sp>
          <p:nvSpPr>
            <p:cNvPr id="426" name="Google Shape;426;p17"/>
            <p:cNvSpPr/>
            <p:nvPr/>
          </p:nvSpPr>
          <p:spPr>
            <a:xfrm rot="-5400000">
              <a:off x="5560725" y="1560150"/>
              <a:ext cx="2527500" cy="4639200"/>
            </a:xfrm>
            <a:prstGeom prst="corner">
              <a:avLst>
                <a:gd name="adj1" fmla="val 5227"/>
                <a:gd name="adj2" fmla="val 6183"/>
              </a:avLst>
            </a:prstGeom>
            <a:solidFill>
              <a:srgbClr val="FFC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7"/>
            <p:cNvSpPr txBox="1"/>
            <p:nvPr/>
          </p:nvSpPr>
          <p:spPr>
            <a:xfrm>
              <a:off x="7588250" y="4893300"/>
              <a:ext cx="1389300" cy="2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de" sz="900" b="0" i="0" u="none" strike="noStrike" cap="non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#WeAreCheersport</a:t>
              </a:r>
              <a:endParaRPr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sp>
        <p:nvSpPr>
          <p:cNvPr id="428" name="Google Shape;428;p17"/>
          <p:cNvSpPr txBox="1"/>
          <p:nvPr/>
        </p:nvSpPr>
        <p:spPr>
          <a:xfrm>
            <a:off x="4622375" y="944600"/>
            <a:ext cx="4263900" cy="38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de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individuelle Förderung </a:t>
            </a:r>
            <a:endParaRPr sz="1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über Training im Heimatverein hinaus</a:t>
            </a:r>
            <a:endParaRPr sz="1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de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neues Trainingsumfeld &amp; Setting (Trainingsgruppe und TSP Trainer)</a:t>
            </a:r>
            <a:endParaRPr sz="1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de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Einblick in leistungssportliches Training</a:t>
            </a:r>
            <a:endParaRPr sz="1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de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Vorbereitung auf Sichtung für Landeskader / Nationalkader</a:t>
            </a:r>
            <a:endParaRPr sz="1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de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Multiplikatoren für Techniken &amp; Methoden </a:t>
            </a:r>
            <a:endParaRPr sz="1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de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Verbesserung der Körperlichkeit (Kraft- , Ausdauer- und Beweglichkeitstraining)</a:t>
            </a:r>
            <a:endParaRPr sz="1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de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Techniktraining Tumbling</a:t>
            </a:r>
            <a:endParaRPr sz="1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de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Stunts → Ausprobieren aller Positionen</a:t>
            </a:r>
            <a:endParaRPr sz="1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de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regelmäßige Leistungsüberprüfung</a:t>
            </a:r>
            <a:endParaRPr sz="1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de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regelmäßige Feedbackgespräche </a:t>
            </a:r>
            <a:endParaRPr sz="16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Google Shape;4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2577" y="227429"/>
            <a:ext cx="1260652" cy="470274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17"/>
          <p:cNvSpPr/>
          <p:nvPr/>
        </p:nvSpPr>
        <p:spPr>
          <a:xfrm rot="-5400000">
            <a:off x="5560725" y="1560150"/>
            <a:ext cx="2527500" cy="4639200"/>
          </a:xfrm>
          <a:prstGeom prst="corner">
            <a:avLst>
              <a:gd name="adj1" fmla="val 5227"/>
              <a:gd name="adj2" fmla="val 6183"/>
            </a:avLst>
          </a:prstGeom>
          <a:solidFill>
            <a:srgbClr val="ED1B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7"/>
          <p:cNvSpPr txBox="1"/>
          <p:nvPr/>
        </p:nvSpPr>
        <p:spPr>
          <a:xfrm>
            <a:off x="7588250" y="4893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#WeAreCheersport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32" name="Google Shape;432;p17"/>
          <p:cNvSpPr/>
          <p:nvPr/>
        </p:nvSpPr>
        <p:spPr>
          <a:xfrm rot="5400000">
            <a:off x="944250" y="-944250"/>
            <a:ext cx="2616000" cy="4504500"/>
          </a:xfrm>
          <a:prstGeom prst="corner">
            <a:avLst>
              <a:gd name="adj1" fmla="val 5530"/>
              <a:gd name="adj2" fmla="val 5374"/>
            </a:avLst>
          </a:prstGeom>
          <a:solidFill>
            <a:srgbClr val="00A6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17"/>
          <p:cNvSpPr/>
          <p:nvPr/>
        </p:nvSpPr>
        <p:spPr>
          <a:xfrm rot="-5400000">
            <a:off x="5560725" y="1560150"/>
            <a:ext cx="2527500" cy="4639200"/>
          </a:xfrm>
          <a:prstGeom prst="corner">
            <a:avLst>
              <a:gd name="adj1" fmla="val 5227"/>
              <a:gd name="adj2" fmla="val 6183"/>
            </a:avLst>
          </a:prstGeom>
          <a:solidFill>
            <a:srgbClr val="C200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7"/>
          <p:cNvSpPr txBox="1"/>
          <p:nvPr/>
        </p:nvSpPr>
        <p:spPr>
          <a:xfrm>
            <a:off x="7588250" y="4893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#WeAreCheersport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8"/>
          <p:cNvSpPr/>
          <p:nvPr/>
        </p:nvSpPr>
        <p:spPr>
          <a:xfrm>
            <a:off x="-100" y="250"/>
            <a:ext cx="9144000" cy="26160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8"/>
          <p:cNvSpPr txBox="1"/>
          <p:nvPr/>
        </p:nvSpPr>
        <p:spPr>
          <a:xfrm>
            <a:off x="2140100" y="697700"/>
            <a:ext cx="4863600" cy="738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de" sz="36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Sichtungstermine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1" name="Google Shape;441;p18"/>
          <p:cNvGrpSpPr/>
          <p:nvPr/>
        </p:nvGrpSpPr>
        <p:grpSpPr>
          <a:xfrm>
            <a:off x="0" y="-84712"/>
            <a:ext cx="4504500" cy="2700713"/>
            <a:chOff x="-37975" y="-128750"/>
            <a:chExt cx="4504500" cy="2700713"/>
          </a:xfrm>
        </p:grpSpPr>
        <p:sp>
          <p:nvSpPr>
            <p:cNvPr id="442" name="Google Shape;442;p18"/>
            <p:cNvSpPr/>
            <p:nvPr/>
          </p:nvSpPr>
          <p:spPr>
            <a:xfrm rot="5400000">
              <a:off x="906275" y="-988287"/>
              <a:ext cx="2616000" cy="4504500"/>
            </a:xfrm>
            <a:prstGeom prst="corner">
              <a:avLst>
                <a:gd name="adj1" fmla="val 5530"/>
                <a:gd name="adj2" fmla="val 5374"/>
              </a:avLst>
            </a:prstGeom>
            <a:solidFill>
              <a:srgbClr val="FFC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8"/>
            <p:cNvSpPr txBox="1"/>
            <p:nvPr/>
          </p:nvSpPr>
          <p:spPr>
            <a:xfrm>
              <a:off x="57225" y="-128750"/>
              <a:ext cx="1389300" cy="2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de" sz="900" b="0" i="0" u="none" strike="noStrike" cap="non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www.ccvd.de</a:t>
              </a:r>
              <a:endParaRPr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grpSp>
        <p:nvGrpSpPr>
          <p:cNvPr id="444" name="Google Shape;444;p18"/>
          <p:cNvGrpSpPr/>
          <p:nvPr/>
        </p:nvGrpSpPr>
        <p:grpSpPr>
          <a:xfrm>
            <a:off x="4504875" y="2616000"/>
            <a:ext cx="4639200" cy="2527500"/>
            <a:chOff x="4504875" y="2616000"/>
            <a:chExt cx="4639200" cy="2527500"/>
          </a:xfrm>
        </p:grpSpPr>
        <p:sp>
          <p:nvSpPr>
            <p:cNvPr id="445" name="Google Shape;445;p18"/>
            <p:cNvSpPr/>
            <p:nvPr/>
          </p:nvSpPr>
          <p:spPr>
            <a:xfrm rot="-5400000">
              <a:off x="5560725" y="1560150"/>
              <a:ext cx="2527500" cy="4639200"/>
            </a:xfrm>
            <a:prstGeom prst="corner">
              <a:avLst>
                <a:gd name="adj1" fmla="val 5227"/>
                <a:gd name="adj2" fmla="val 6183"/>
              </a:avLst>
            </a:prstGeom>
            <a:solidFill>
              <a:srgbClr val="FFC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8"/>
            <p:cNvSpPr txBox="1"/>
            <p:nvPr/>
          </p:nvSpPr>
          <p:spPr>
            <a:xfrm>
              <a:off x="7588250" y="4893300"/>
              <a:ext cx="1389300" cy="2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de" sz="900" b="0" i="0" u="none" strike="noStrike" cap="non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#WeAreCheersport</a:t>
              </a:r>
              <a:endParaRPr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pic>
        <p:nvPicPr>
          <p:cNvPr id="447" name="Google Shape;44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2577" y="227429"/>
            <a:ext cx="1260652" cy="470274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18"/>
          <p:cNvSpPr/>
          <p:nvPr/>
        </p:nvSpPr>
        <p:spPr>
          <a:xfrm rot="-5400000">
            <a:off x="5560725" y="1560150"/>
            <a:ext cx="2527500" cy="4639200"/>
          </a:xfrm>
          <a:prstGeom prst="corner">
            <a:avLst>
              <a:gd name="adj1" fmla="val 5227"/>
              <a:gd name="adj2" fmla="val 6183"/>
            </a:avLst>
          </a:prstGeom>
          <a:solidFill>
            <a:srgbClr val="ED1B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8"/>
          <p:cNvSpPr txBox="1"/>
          <p:nvPr/>
        </p:nvSpPr>
        <p:spPr>
          <a:xfrm>
            <a:off x="7588250" y="4893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#WeAreCheersport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50" name="Google Shape;450;p18"/>
          <p:cNvSpPr/>
          <p:nvPr/>
        </p:nvSpPr>
        <p:spPr>
          <a:xfrm rot="5400000">
            <a:off x="944250" y="-944250"/>
            <a:ext cx="2616000" cy="4504500"/>
          </a:xfrm>
          <a:prstGeom prst="corner">
            <a:avLst>
              <a:gd name="adj1" fmla="val 5530"/>
              <a:gd name="adj2" fmla="val 5374"/>
            </a:avLst>
          </a:prstGeom>
          <a:solidFill>
            <a:srgbClr val="00A6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1" name="Google Shape;45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3050" y="2686200"/>
            <a:ext cx="2222451" cy="22224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pic>
        <p:nvPicPr>
          <p:cNvPr id="452" name="Google Shape;452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83325" y="2686212"/>
            <a:ext cx="2222451" cy="222242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453" name="Google Shape;453;p18"/>
          <p:cNvSpPr/>
          <p:nvPr/>
        </p:nvSpPr>
        <p:spPr>
          <a:xfrm rot="-5400000">
            <a:off x="5560725" y="1560150"/>
            <a:ext cx="2527500" cy="4639200"/>
          </a:xfrm>
          <a:prstGeom prst="corner">
            <a:avLst>
              <a:gd name="adj1" fmla="val 5227"/>
              <a:gd name="adj2" fmla="val 6183"/>
            </a:avLst>
          </a:prstGeom>
          <a:solidFill>
            <a:srgbClr val="C200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8"/>
          <p:cNvSpPr txBox="1"/>
          <p:nvPr/>
        </p:nvSpPr>
        <p:spPr>
          <a:xfrm>
            <a:off x="7588250" y="4893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#WeAreCheersport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55" name="Google Shape;455;p18"/>
          <p:cNvSpPr txBox="1"/>
          <p:nvPr/>
        </p:nvSpPr>
        <p:spPr>
          <a:xfrm>
            <a:off x="6142000" y="1907825"/>
            <a:ext cx="2105100" cy="569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de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21</a:t>
            </a:r>
            <a:r>
              <a:rPr lang="de" sz="25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.06.2024</a:t>
            </a:r>
            <a:endParaRPr sz="2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8"/>
          <p:cNvSpPr txBox="1"/>
          <p:nvPr/>
        </p:nvSpPr>
        <p:spPr>
          <a:xfrm>
            <a:off x="901525" y="1907825"/>
            <a:ext cx="2105100" cy="569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de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14</a:t>
            </a:r>
            <a:r>
              <a:rPr lang="de" sz="25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.06.2024</a:t>
            </a:r>
            <a:endParaRPr sz="2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4"/>
          <p:cNvSpPr/>
          <p:nvPr/>
        </p:nvSpPr>
        <p:spPr>
          <a:xfrm>
            <a:off x="375" y="0"/>
            <a:ext cx="4504500" cy="51435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4"/>
          <p:cNvSpPr txBox="1"/>
          <p:nvPr/>
        </p:nvSpPr>
        <p:spPr>
          <a:xfrm>
            <a:off x="7588250" y="4893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#WeAreCheersport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63" name="Google Shape;463;p14"/>
          <p:cNvSpPr txBox="1"/>
          <p:nvPr/>
        </p:nvSpPr>
        <p:spPr>
          <a:xfrm>
            <a:off x="426375" y="937675"/>
            <a:ext cx="3652500" cy="2216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de" sz="3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Saisontermine 2025/26</a:t>
            </a:r>
            <a:endParaRPr sz="34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de" sz="2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41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64" name="Google Shape;464;p14"/>
          <p:cNvGrpSpPr/>
          <p:nvPr/>
        </p:nvGrpSpPr>
        <p:grpSpPr>
          <a:xfrm>
            <a:off x="0" y="-84712"/>
            <a:ext cx="4504500" cy="2700713"/>
            <a:chOff x="-37975" y="-128750"/>
            <a:chExt cx="4504500" cy="2700713"/>
          </a:xfrm>
        </p:grpSpPr>
        <p:sp>
          <p:nvSpPr>
            <p:cNvPr id="465" name="Google Shape;465;p14"/>
            <p:cNvSpPr/>
            <p:nvPr/>
          </p:nvSpPr>
          <p:spPr>
            <a:xfrm rot="5400000">
              <a:off x="906275" y="-988287"/>
              <a:ext cx="2616000" cy="4504500"/>
            </a:xfrm>
            <a:prstGeom prst="corner">
              <a:avLst>
                <a:gd name="adj1" fmla="val 5530"/>
                <a:gd name="adj2" fmla="val 5374"/>
              </a:avLst>
            </a:prstGeom>
            <a:solidFill>
              <a:srgbClr val="FFC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4"/>
            <p:cNvSpPr txBox="1"/>
            <p:nvPr/>
          </p:nvSpPr>
          <p:spPr>
            <a:xfrm>
              <a:off x="57225" y="-128750"/>
              <a:ext cx="1389300" cy="2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de" sz="900" b="0" i="0" u="none" strike="noStrike" cap="non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www.ccvd.de</a:t>
              </a:r>
              <a:endParaRPr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grpSp>
        <p:nvGrpSpPr>
          <p:cNvPr id="467" name="Google Shape;467;p14"/>
          <p:cNvGrpSpPr/>
          <p:nvPr/>
        </p:nvGrpSpPr>
        <p:grpSpPr>
          <a:xfrm>
            <a:off x="4504875" y="2616000"/>
            <a:ext cx="4639200" cy="2527500"/>
            <a:chOff x="4504875" y="2616000"/>
            <a:chExt cx="4639200" cy="2527500"/>
          </a:xfrm>
        </p:grpSpPr>
        <p:sp>
          <p:nvSpPr>
            <p:cNvPr id="468" name="Google Shape;468;p14"/>
            <p:cNvSpPr/>
            <p:nvPr/>
          </p:nvSpPr>
          <p:spPr>
            <a:xfrm rot="-5400000">
              <a:off x="5560725" y="1560150"/>
              <a:ext cx="2527500" cy="4639200"/>
            </a:xfrm>
            <a:prstGeom prst="corner">
              <a:avLst>
                <a:gd name="adj1" fmla="val 5227"/>
                <a:gd name="adj2" fmla="val 6183"/>
              </a:avLst>
            </a:prstGeom>
            <a:solidFill>
              <a:srgbClr val="FFC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4"/>
            <p:cNvSpPr txBox="1"/>
            <p:nvPr/>
          </p:nvSpPr>
          <p:spPr>
            <a:xfrm>
              <a:off x="7588250" y="4893300"/>
              <a:ext cx="1389300" cy="2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de" sz="900" b="0" i="0" u="none" strike="noStrike" cap="non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#WeAreCheersport</a:t>
              </a:r>
              <a:endParaRPr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sp>
        <p:nvSpPr>
          <p:cNvPr id="470" name="Google Shape;470;p14"/>
          <p:cNvSpPr txBox="1"/>
          <p:nvPr/>
        </p:nvSpPr>
        <p:spPr>
          <a:xfrm>
            <a:off x="4687125" y="845100"/>
            <a:ext cx="4274700" cy="29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b="1"/>
              <a:t>Sichtungstraining:</a:t>
            </a:r>
            <a:endParaRPr b="1"/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de"/>
              <a:t>Köln: 		14.06.2025 	Uhrzeit: </a:t>
            </a:r>
            <a:endParaRPr/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de"/>
              <a:t>Krefeld: 	21.06.2025		Uhrzeit: 14:30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b="1"/>
              <a:t>Erstes Training: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b="1"/>
              <a:t>Letztes Training:</a:t>
            </a:r>
            <a:endParaRPr b="1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b="1">
                <a:solidFill>
                  <a:schemeClr val="dk1"/>
                </a:solidFill>
              </a:rPr>
              <a:t>TSP Trainingseinheiten:</a:t>
            </a:r>
            <a:endParaRPr b="1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de">
                <a:solidFill>
                  <a:schemeClr val="dk1"/>
                </a:solidFill>
              </a:rPr>
              <a:t>Köln: 		 			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de">
                <a:solidFill>
                  <a:schemeClr val="dk1"/>
                </a:solidFill>
              </a:rPr>
              <a:t>Krefeld: 	jeden 2./3. Freitag von 18 - 20 Uhr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1" name="Google Shape;47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2577" y="227429"/>
            <a:ext cx="1260652" cy="470274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14"/>
          <p:cNvSpPr/>
          <p:nvPr/>
        </p:nvSpPr>
        <p:spPr>
          <a:xfrm rot="-5400000">
            <a:off x="5560725" y="1560150"/>
            <a:ext cx="2527500" cy="4639200"/>
          </a:xfrm>
          <a:prstGeom prst="corner">
            <a:avLst>
              <a:gd name="adj1" fmla="val 5227"/>
              <a:gd name="adj2" fmla="val 6183"/>
            </a:avLst>
          </a:prstGeom>
          <a:solidFill>
            <a:srgbClr val="ED1B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4"/>
          <p:cNvSpPr txBox="1"/>
          <p:nvPr/>
        </p:nvSpPr>
        <p:spPr>
          <a:xfrm>
            <a:off x="7588250" y="4893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#WeAreCheersport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74" name="Google Shape;474;p14"/>
          <p:cNvSpPr/>
          <p:nvPr/>
        </p:nvSpPr>
        <p:spPr>
          <a:xfrm rot="5400000">
            <a:off x="944250" y="-944250"/>
            <a:ext cx="2616000" cy="4504500"/>
          </a:xfrm>
          <a:prstGeom prst="corner">
            <a:avLst>
              <a:gd name="adj1" fmla="val 5530"/>
              <a:gd name="adj2" fmla="val 5374"/>
            </a:avLst>
          </a:prstGeom>
          <a:solidFill>
            <a:srgbClr val="00A6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4"/>
          <p:cNvSpPr/>
          <p:nvPr/>
        </p:nvSpPr>
        <p:spPr>
          <a:xfrm rot="-5400000">
            <a:off x="5560725" y="1560150"/>
            <a:ext cx="2527500" cy="4639200"/>
          </a:xfrm>
          <a:prstGeom prst="corner">
            <a:avLst>
              <a:gd name="adj1" fmla="val 5227"/>
              <a:gd name="adj2" fmla="val 6183"/>
            </a:avLst>
          </a:prstGeom>
          <a:solidFill>
            <a:srgbClr val="C200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4"/>
          <p:cNvSpPr txBox="1"/>
          <p:nvPr/>
        </p:nvSpPr>
        <p:spPr>
          <a:xfrm>
            <a:off x="7588250" y="4893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#WeAreCheersport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77" name="Google Shape;477;p14"/>
          <p:cNvSpPr txBox="1"/>
          <p:nvPr/>
        </p:nvSpPr>
        <p:spPr>
          <a:xfrm>
            <a:off x="4735925" y="3831300"/>
            <a:ext cx="4108200" cy="10467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>
                <a:solidFill>
                  <a:schemeClr val="dk1"/>
                </a:solidFill>
              </a:rPr>
              <a:t>Individuelle Terminänderungen, Ferienzeiten, TSP-Pausen werden vom jeweiligen TSP kommuniziert !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78" name="Google Shape;478;p14"/>
          <p:cNvSpPr/>
          <p:nvPr/>
        </p:nvSpPr>
        <p:spPr>
          <a:xfrm>
            <a:off x="1051375" y="1213275"/>
            <a:ext cx="3135300" cy="36330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9"/>
          <p:cNvSpPr txBox="1"/>
          <p:nvPr/>
        </p:nvSpPr>
        <p:spPr>
          <a:xfrm>
            <a:off x="4936050" y="572875"/>
            <a:ext cx="3687000" cy="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de" sz="35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CCVD Bundeshauptausschuss 2020</a:t>
            </a:r>
            <a:endParaRPr sz="35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4" name="Google Shape;484;p19"/>
          <p:cNvSpPr txBox="1"/>
          <p:nvPr/>
        </p:nvSpPr>
        <p:spPr>
          <a:xfrm>
            <a:off x="7588250" y="4893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#WeAreChersport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85" name="Google Shape;485;p19"/>
          <p:cNvSpPr txBox="1"/>
          <p:nvPr/>
        </p:nvSpPr>
        <p:spPr>
          <a:xfrm>
            <a:off x="181325" y="-50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www.ccv.de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486" name="Google Shape;48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8025" y="917850"/>
            <a:ext cx="1970545" cy="222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19"/>
          <p:cNvSpPr txBox="1"/>
          <p:nvPr/>
        </p:nvSpPr>
        <p:spPr>
          <a:xfrm>
            <a:off x="614150" y="3771100"/>
            <a:ext cx="7689000" cy="923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de" sz="48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Weitere Fragen...</a:t>
            </a:r>
            <a:endParaRPr sz="48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8" name="Google Shape;488;p19"/>
          <p:cNvSpPr txBox="1"/>
          <p:nvPr/>
        </p:nvSpPr>
        <p:spPr>
          <a:xfrm>
            <a:off x="782250" y="1020450"/>
            <a:ext cx="180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Versicherung</a:t>
            </a:r>
            <a:r>
              <a:rPr lang="de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19"/>
          <p:cNvSpPr txBox="1"/>
          <p:nvPr/>
        </p:nvSpPr>
        <p:spPr>
          <a:xfrm>
            <a:off x="1853000" y="1829100"/>
            <a:ext cx="1504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Abwerbung?</a:t>
            </a:r>
            <a:endParaRPr sz="18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0" name="Google Shape;490;p19"/>
          <p:cNvSpPr txBox="1"/>
          <p:nvPr/>
        </p:nvSpPr>
        <p:spPr>
          <a:xfrm>
            <a:off x="489875" y="2738025"/>
            <a:ext cx="2595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Trainings-Transparenz?</a:t>
            </a:r>
            <a:endParaRPr sz="18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1" name="Google Shape;491;p19"/>
          <p:cNvSpPr txBox="1"/>
          <p:nvPr/>
        </p:nvSpPr>
        <p:spPr>
          <a:xfrm>
            <a:off x="5746350" y="1105800"/>
            <a:ext cx="2876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Informationsfluss?</a:t>
            </a:r>
            <a:endParaRPr sz="18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2" name="Google Shape;492;p19"/>
          <p:cNvSpPr txBox="1"/>
          <p:nvPr/>
        </p:nvSpPr>
        <p:spPr>
          <a:xfrm>
            <a:off x="5627975" y="2064675"/>
            <a:ext cx="2788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Kosten(mehr)aufwand?</a:t>
            </a:r>
            <a:endParaRPr sz="18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3" name="Google Shape;493;p19"/>
          <p:cNvSpPr txBox="1"/>
          <p:nvPr/>
        </p:nvSpPr>
        <p:spPr>
          <a:xfrm>
            <a:off x="5389400" y="2995100"/>
            <a:ext cx="2521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Planungssicherheit?</a:t>
            </a:r>
            <a:endParaRPr sz="18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94" name="Google Shape;494;p19"/>
          <p:cNvGrpSpPr/>
          <p:nvPr/>
        </p:nvGrpSpPr>
        <p:grpSpPr>
          <a:xfrm>
            <a:off x="0" y="-84712"/>
            <a:ext cx="4504500" cy="2700713"/>
            <a:chOff x="-37975" y="-128750"/>
            <a:chExt cx="4504500" cy="2700713"/>
          </a:xfrm>
        </p:grpSpPr>
        <p:sp>
          <p:nvSpPr>
            <p:cNvPr id="495" name="Google Shape;495;p19"/>
            <p:cNvSpPr/>
            <p:nvPr/>
          </p:nvSpPr>
          <p:spPr>
            <a:xfrm rot="5400000">
              <a:off x="906275" y="-988287"/>
              <a:ext cx="2616000" cy="4504500"/>
            </a:xfrm>
            <a:prstGeom prst="corner">
              <a:avLst>
                <a:gd name="adj1" fmla="val 5530"/>
                <a:gd name="adj2" fmla="val 5374"/>
              </a:avLst>
            </a:prstGeom>
            <a:solidFill>
              <a:srgbClr val="FFC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19"/>
            <p:cNvSpPr txBox="1"/>
            <p:nvPr/>
          </p:nvSpPr>
          <p:spPr>
            <a:xfrm>
              <a:off x="57225" y="-128750"/>
              <a:ext cx="1389300" cy="2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de" sz="900" b="0" i="0" u="none" strike="noStrike" cap="non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www.ccvd.de</a:t>
              </a:r>
              <a:endParaRPr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grpSp>
        <p:nvGrpSpPr>
          <p:cNvPr id="497" name="Google Shape;497;p19"/>
          <p:cNvGrpSpPr/>
          <p:nvPr/>
        </p:nvGrpSpPr>
        <p:grpSpPr>
          <a:xfrm>
            <a:off x="4504500" y="2616000"/>
            <a:ext cx="4639200" cy="2527500"/>
            <a:chOff x="4504875" y="2616000"/>
            <a:chExt cx="4639200" cy="2527500"/>
          </a:xfrm>
        </p:grpSpPr>
        <p:sp>
          <p:nvSpPr>
            <p:cNvPr id="498" name="Google Shape;498;p19"/>
            <p:cNvSpPr/>
            <p:nvPr/>
          </p:nvSpPr>
          <p:spPr>
            <a:xfrm rot="-5400000">
              <a:off x="5560725" y="1560150"/>
              <a:ext cx="2527500" cy="4639200"/>
            </a:xfrm>
            <a:prstGeom prst="corner">
              <a:avLst>
                <a:gd name="adj1" fmla="val 5227"/>
                <a:gd name="adj2" fmla="val 6183"/>
              </a:avLst>
            </a:prstGeom>
            <a:solidFill>
              <a:srgbClr val="FFC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19"/>
            <p:cNvSpPr txBox="1"/>
            <p:nvPr/>
          </p:nvSpPr>
          <p:spPr>
            <a:xfrm>
              <a:off x="7588250" y="4893300"/>
              <a:ext cx="1389300" cy="2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de" sz="900" b="0" i="0" u="none" strike="noStrike" cap="non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#WeAreCheersport</a:t>
              </a:r>
              <a:endParaRPr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pic>
        <p:nvPicPr>
          <p:cNvPr id="500" name="Google Shape;50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2577" y="227429"/>
            <a:ext cx="1260652" cy="470274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19"/>
          <p:cNvSpPr/>
          <p:nvPr/>
        </p:nvSpPr>
        <p:spPr>
          <a:xfrm rot="-5400000">
            <a:off x="5560725" y="1560150"/>
            <a:ext cx="2527500" cy="4639200"/>
          </a:xfrm>
          <a:prstGeom prst="corner">
            <a:avLst>
              <a:gd name="adj1" fmla="val 5227"/>
              <a:gd name="adj2" fmla="val 6183"/>
            </a:avLst>
          </a:prstGeom>
          <a:solidFill>
            <a:srgbClr val="ED1B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19"/>
          <p:cNvSpPr txBox="1"/>
          <p:nvPr/>
        </p:nvSpPr>
        <p:spPr>
          <a:xfrm>
            <a:off x="7588250" y="4893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#WeAreCheersport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03" name="Google Shape;503;p19"/>
          <p:cNvSpPr/>
          <p:nvPr/>
        </p:nvSpPr>
        <p:spPr>
          <a:xfrm rot="5400000">
            <a:off x="944250" y="-944250"/>
            <a:ext cx="2616000" cy="4504500"/>
          </a:xfrm>
          <a:prstGeom prst="corner">
            <a:avLst>
              <a:gd name="adj1" fmla="val 5530"/>
              <a:gd name="adj2" fmla="val 5374"/>
            </a:avLst>
          </a:prstGeom>
          <a:solidFill>
            <a:srgbClr val="00A6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9"/>
          <p:cNvSpPr/>
          <p:nvPr/>
        </p:nvSpPr>
        <p:spPr>
          <a:xfrm rot="-5400000">
            <a:off x="5560725" y="1560150"/>
            <a:ext cx="2527500" cy="4639200"/>
          </a:xfrm>
          <a:prstGeom prst="corner">
            <a:avLst>
              <a:gd name="adj1" fmla="val 5227"/>
              <a:gd name="adj2" fmla="val 6183"/>
            </a:avLst>
          </a:prstGeom>
          <a:solidFill>
            <a:srgbClr val="C200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9"/>
          <p:cNvSpPr txBox="1"/>
          <p:nvPr/>
        </p:nvSpPr>
        <p:spPr>
          <a:xfrm>
            <a:off x="7588250" y="4893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#WeAreCheersport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0"/>
          <p:cNvSpPr txBox="1"/>
          <p:nvPr/>
        </p:nvSpPr>
        <p:spPr>
          <a:xfrm>
            <a:off x="4936050" y="572875"/>
            <a:ext cx="3687000" cy="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de" sz="35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CCVD Bundeshauptausschuss 2020</a:t>
            </a:r>
            <a:endParaRPr sz="35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1" name="Google Shape;511;p20"/>
          <p:cNvSpPr txBox="1"/>
          <p:nvPr/>
        </p:nvSpPr>
        <p:spPr>
          <a:xfrm>
            <a:off x="181325" y="-50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www.ccvd.de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12" name="Google Shape;512;p20"/>
          <p:cNvSpPr txBox="1"/>
          <p:nvPr/>
        </p:nvSpPr>
        <p:spPr>
          <a:xfrm>
            <a:off x="796700" y="697025"/>
            <a:ext cx="7367100" cy="4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de" sz="32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Vielen Dank für Eure Aufmerksamkeit!</a:t>
            </a:r>
            <a:endParaRPr sz="32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de" sz="31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Die Anmeldung für’s 1. Sichtungstraining</a:t>
            </a:r>
            <a:br>
              <a:rPr lang="de" sz="31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de" sz="31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 den TSPs </a:t>
            </a:r>
            <a:r>
              <a:rPr lang="de" sz="3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ist</a:t>
            </a:r>
            <a:r>
              <a:rPr lang="de" sz="31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ab sofort möglich</a:t>
            </a:r>
            <a:br>
              <a:rPr lang="de" sz="31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de" sz="31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→ </a:t>
            </a:r>
            <a:r>
              <a:rPr lang="de" sz="3100" b="0" i="0" u="sng" strike="noStrike" cap="non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zum Anmeldeformular</a:t>
            </a:r>
            <a:endParaRPr sz="4800" b="1" i="0" u="none" strike="noStrike" cap="none">
              <a:solidFill>
                <a:srgbClr val="C2001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13" name="Google Shape;51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17498" y="1314475"/>
            <a:ext cx="2423798" cy="18522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4" name="Google Shape;514;p20"/>
          <p:cNvGrpSpPr/>
          <p:nvPr/>
        </p:nvGrpSpPr>
        <p:grpSpPr>
          <a:xfrm>
            <a:off x="4504875" y="2616000"/>
            <a:ext cx="4639200" cy="2527500"/>
            <a:chOff x="4504875" y="2616000"/>
            <a:chExt cx="4639200" cy="2527500"/>
          </a:xfrm>
        </p:grpSpPr>
        <p:sp>
          <p:nvSpPr>
            <p:cNvPr id="515" name="Google Shape;515;p20"/>
            <p:cNvSpPr/>
            <p:nvPr/>
          </p:nvSpPr>
          <p:spPr>
            <a:xfrm rot="-5400000">
              <a:off x="5560725" y="1560150"/>
              <a:ext cx="2527500" cy="4639200"/>
            </a:xfrm>
            <a:prstGeom prst="corner">
              <a:avLst>
                <a:gd name="adj1" fmla="val 5227"/>
                <a:gd name="adj2" fmla="val 6183"/>
              </a:avLst>
            </a:prstGeom>
            <a:solidFill>
              <a:srgbClr val="FFC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0"/>
            <p:cNvSpPr txBox="1"/>
            <p:nvPr/>
          </p:nvSpPr>
          <p:spPr>
            <a:xfrm>
              <a:off x="7588250" y="4893300"/>
              <a:ext cx="1389300" cy="2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de" sz="900" b="0" i="0" u="none" strike="noStrike" cap="non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#WeAreCheersport</a:t>
              </a:r>
              <a:endParaRPr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grpSp>
        <p:nvGrpSpPr>
          <p:cNvPr id="517" name="Google Shape;517;p20"/>
          <p:cNvGrpSpPr/>
          <p:nvPr/>
        </p:nvGrpSpPr>
        <p:grpSpPr>
          <a:xfrm>
            <a:off x="0" y="-84712"/>
            <a:ext cx="4504500" cy="2700713"/>
            <a:chOff x="-37975" y="-128750"/>
            <a:chExt cx="4504500" cy="2700713"/>
          </a:xfrm>
        </p:grpSpPr>
        <p:sp>
          <p:nvSpPr>
            <p:cNvPr id="518" name="Google Shape;518;p20"/>
            <p:cNvSpPr/>
            <p:nvPr/>
          </p:nvSpPr>
          <p:spPr>
            <a:xfrm rot="5400000">
              <a:off x="906275" y="-988287"/>
              <a:ext cx="2616000" cy="4504500"/>
            </a:xfrm>
            <a:prstGeom prst="corner">
              <a:avLst>
                <a:gd name="adj1" fmla="val 5530"/>
                <a:gd name="adj2" fmla="val 5374"/>
              </a:avLst>
            </a:prstGeom>
            <a:solidFill>
              <a:srgbClr val="FFC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0"/>
            <p:cNvSpPr txBox="1"/>
            <p:nvPr/>
          </p:nvSpPr>
          <p:spPr>
            <a:xfrm>
              <a:off x="57225" y="-128750"/>
              <a:ext cx="1389300" cy="2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de" sz="900" b="0" i="0" u="none" strike="noStrike" cap="non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www.ccvd.de</a:t>
              </a:r>
              <a:endParaRPr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pic>
        <p:nvPicPr>
          <p:cNvPr id="520" name="Google Shape;520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52577" y="227429"/>
            <a:ext cx="1260652" cy="470274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20"/>
          <p:cNvSpPr/>
          <p:nvPr/>
        </p:nvSpPr>
        <p:spPr>
          <a:xfrm rot="-5400000">
            <a:off x="5560725" y="1560150"/>
            <a:ext cx="2527500" cy="4639200"/>
          </a:xfrm>
          <a:prstGeom prst="corner">
            <a:avLst>
              <a:gd name="adj1" fmla="val 5227"/>
              <a:gd name="adj2" fmla="val 6183"/>
            </a:avLst>
          </a:prstGeom>
          <a:solidFill>
            <a:srgbClr val="ED1B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0"/>
          <p:cNvSpPr txBox="1"/>
          <p:nvPr/>
        </p:nvSpPr>
        <p:spPr>
          <a:xfrm>
            <a:off x="7588250" y="4893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#WeAreCheersport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23" name="Google Shape;523;p20"/>
          <p:cNvSpPr/>
          <p:nvPr/>
        </p:nvSpPr>
        <p:spPr>
          <a:xfrm rot="5400000">
            <a:off x="944250" y="-944250"/>
            <a:ext cx="2616000" cy="4504500"/>
          </a:xfrm>
          <a:prstGeom prst="corner">
            <a:avLst>
              <a:gd name="adj1" fmla="val 5530"/>
              <a:gd name="adj2" fmla="val 5374"/>
            </a:avLst>
          </a:prstGeom>
          <a:solidFill>
            <a:srgbClr val="00A6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20"/>
          <p:cNvSpPr/>
          <p:nvPr/>
        </p:nvSpPr>
        <p:spPr>
          <a:xfrm rot="-5400000">
            <a:off x="5560725" y="1560150"/>
            <a:ext cx="2527500" cy="4639200"/>
          </a:xfrm>
          <a:prstGeom prst="corner">
            <a:avLst>
              <a:gd name="adj1" fmla="val 5227"/>
              <a:gd name="adj2" fmla="val 6183"/>
            </a:avLst>
          </a:prstGeom>
          <a:solidFill>
            <a:srgbClr val="C200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20"/>
          <p:cNvSpPr txBox="1"/>
          <p:nvPr/>
        </p:nvSpPr>
        <p:spPr>
          <a:xfrm>
            <a:off x="7588250" y="4893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#WeAreCheersport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/>
          <p:nvPr/>
        </p:nvSpPr>
        <p:spPr>
          <a:xfrm rot="-5400000">
            <a:off x="5560725" y="1560150"/>
            <a:ext cx="2527500" cy="4639200"/>
          </a:xfrm>
          <a:prstGeom prst="corner">
            <a:avLst>
              <a:gd name="adj1" fmla="val 5227"/>
              <a:gd name="adj2" fmla="val 6183"/>
            </a:avLst>
          </a:prstGeom>
          <a:solidFill>
            <a:srgbClr val="ED1B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7588250" y="4893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#WeAreCheersport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05" name="Google Shape;105;p2"/>
          <p:cNvSpPr/>
          <p:nvPr/>
        </p:nvSpPr>
        <p:spPr>
          <a:xfrm rot="5400000">
            <a:off x="944250" y="-944250"/>
            <a:ext cx="2616000" cy="4504500"/>
          </a:xfrm>
          <a:prstGeom prst="corner">
            <a:avLst>
              <a:gd name="adj1" fmla="val 5530"/>
              <a:gd name="adj2" fmla="val 5374"/>
            </a:avLst>
          </a:prstGeom>
          <a:solidFill>
            <a:srgbClr val="00A6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702125" y="1624750"/>
            <a:ext cx="7921200" cy="29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"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	Allgemeine Infos zu (Nachwuchs-) Leistungssport im Cheersport</a:t>
            </a:r>
            <a:br>
              <a:rPr lang="de"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2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"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	Talentstützpunkt(e) in NRW</a:t>
            </a:r>
            <a:br>
              <a:rPr lang="de"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de"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	- Vorstellung LV/TSP, Aufgaben, TrainerInnen</a:t>
            </a:r>
            <a:endParaRPr sz="2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"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 Informationen zum Sichtungstraining</a:t>
            </a:r>
            <a:br>
              <a:rPr lang="de"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de"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	- Talentfördergruppe → Mehrwert für AthletInnen</a:t>
            </a:r>
            <a:br>
              <a:rPr lang="de"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2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"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	Fragen &amp; Ausblick</a:t>
            </a:r>
            <a:endParaRPr sz="25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657150" y="596600"/>
            <a:ext cx="7070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de" sz="3200" b="1" i="0" u="none" strike="noStrike" cap="none">
                <a:solidFill>
                  <a:srgbClr val="ED1B24"/>
                </a:solidFill>
                <a:latin typeface="Roboto"/>
                <a:ea typeface="Roboto"/>
                <a:cs typeface="Roboto"/>
                <a:sym typeface="Roboto"/>
              </a:rPr>
              <a:t>TOPs für Athletes- &amp; Coaches-Hour</a:t>
            </a:r>
            <a:endParaRPr sz="3200" b="1" i="0" u="none" strike="noStrike" cap="none">
              <a:solidFill>
                <a:srgbClr val="ED1B2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8" name="Google Shape;10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2577" y="227429"/>
            <a:ext cx="1260652" cy="47027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/>
          <p:cNvSpPr/>
          <p:nvPr/>
        </p:nvSpPr>
        <p:spPr>
          <a:xfrm rot="-5400000">
            <a:off x="5560725" y="1560150"/>
            <a:ext cx="2527500" cy="4639200"/>
          </a:xfrm>
          <a:prstGeom prst="corner">
            <a:avLst>
              <a:gd name="adj1" fmla="val 5227"/>
              <a:gd name="adj2" fmla="val 6183"/>
            </a:avLst>
          </a:prstGeom>
          <a:solidFill>
            <a:srgbClr val="C200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7588250" y="4893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#WeAreCheersport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/>
          <p:nvPr/>
        </p:nvSpPr>
        <p:spPr>
          <a:xfrm>
            <a:off x="-5325" y="2616000"/>
            <a:ext cx="9121800" cy="252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86300" y="250"/>
            <a:ext cx="9057600" cy="26160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7588250" y="4893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#WeAreCheersport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451925" y="599425"/>
            <a:ext cx="8279400" cy="1723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de" sz="36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Cheersport-</a:t>
            </a:r>
            <a:br>
              <a:rPr lang="de" sz="36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de" sz="36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Leistungssportstrukturen</a:t>
            </a:r>
            <a:endParaRPr sz="36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166550" y="2679500"/>
            <a:ext cx="8897100" cy="11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de" sz="15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WARUM?</a:t>
            </a:r>
            <a:endParaRPr sz="15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de" sz="15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→ 	mit LSB / DOSB Mitgliedschaft umfassende Professionalisierung der Leistungssport-Strukturen</a:t>
            </a:r>
            <a:br>
              <a:rPr lang="de" sz="15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de" sz="15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	nach DOSB Standards - </a:t>
            </a:r>
            <a:r>
              <a:rPr lang="de" sz="15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speziell auch im Nachwuchs</a:t>
            </a:r>
            <a:r>
              <a:rPr lang="de"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- </a:t>
            </a:r>
            <a:r>
              <a:rPr lang="de" sz="15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möglich</a:t>
            </a:r>
            <a:r>
              <a:rPr lang="de" sz="15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… und auch </a:t>
            </a:r>
            <a:r>
              <a:rPr lang="de" sz="15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notwendig</a:t>
            </a:r>
            <a:r>
              <a:rPr lang="de" sz="15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br>
              <a:rPr lang="de" sz="15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de" sz="15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	denn: Landes- &amp; Bundeskader - wie bisher - im “</a:t>
            </a:r>
            <a:r>
              <a:rPr lang="de" sz="1500" b="0" i="1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Selbststudium</a:t>
            </a:r>
            <a:r>
              <a:rPr lang="de" sz="15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” nicht zielführend</a:t>
            </a:r>
            <a:endParaRPr sz="15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0" name="Google Shape;120;p3"/>
          <p:cNvGrpSpPr/>
          <p:nvPr/>
        </p:nvGrpSpPr>
        <p:grpSpPr>
          <a:xfrm>
            <a:off x="0" y="-87837"/>
            <a:ext cx="4504500" cy="2704075"/>
            <a:chOff x="-70425" y="-88075"/>
            <a:chExt cx="4504500" cy="2704075"/>
          </a:xfrm>
        </p:grpSpPr>
        <p:sp>
          <p:nvSpPr>
            <p:cNvPr id="121" name="Google Shape;121;p3"/>
            <p:cNvSpPr/>
            <p:nvPr/>
          </p:nvSpPr>
          <p:spPr>
            <a:xfrm rot="5400000">
              <a:off x="873825" y="-944250"/>
              <a:ext cx="2616000" cy="4504500"/>
            </a:xfrm>
            <a:prstGeom prst="corner">
              <a:avLst>
                <a:gd name="adj1" fmla="val 5530"/>
                <a:gd name="adj2" fmla="val 5374"/>
              </a:avLst>
            </a:prstGeom>
            <a:solidFill>
              <a:srgbClr val="FFC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3"/>
            <p:cNvSpPr txBox="1"/>
            <p:nvPr/>
          </p:nvSpPr>
          <p:spPr>
            <a:xfrm>
              <a:off x="46400" y="-88075"/>
              <a:ext cx="1389300" cy="2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de" sz="900" b="0" i="0" u="none" strike="noStrike" cap="non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www.ccvd.de</a:t>
              </a:r>
              <a:endParaRPr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sp>
        <p:nvSpPr>
          <p:cNvPr id="123" name="Google Shape;123;p3"/>
          <p:cNvSpPr txBox="1"/>
          <p:nvPr/>
        </p:nvSpPr>
        <p:spPr>
          <a:xfrm>
            <a:off x="166550" y="3837775"/>
            <a:ext cx="8897100" cy="11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de" sz="15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ZIEL:</a:t>
            </a:r>
            <a:endParaRPr sz="15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de"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→ 	Aufbau leistungssportlicher Strukturen zur erfolgreichen Förderung von Talenten </a:t>
            </a:r>
            <a:br>
              <a:rPr lang="de"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de"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	vom Nachwuchs bis zur Spitze, d.h. </a:t>
            </a:r>
            <a:r>
              <a:rPr lang="de" sz="15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Implementierung eines stringenten Cheersport </a:t>
            </a:r>
            <a:br>
              <a:rPr lang="de" sz="15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de" sz="15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	Leistungssport-Systems </a:t>
            </a:r>
            <a:endParaRPr sz="15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4" name="Google Shape;1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2577" y="227429"/>
            <a:ext cx="1260652" cy="47027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"/>
          <p:cNvSpPr/>
          <p:nvPr/>
        </p:nvSpPr>
        <p:spPr>
          <a:xfrm rot="-5400000">
            <a:off x="5560725" y="1560150"/>
            <a:ext cx="2527500" cy="4639200"/>
          </a:xfrm>
          <a:prstGeom prst="corner">
            <a:avLst>
              <a:gd name="adj1" fmla="val 5227"/>
              <a:gd name="adj2" fmla="val 6183"/>
            </a:avLst>
          </a:prstGeom>
          <a:solidFill>
            <a:srgbClr val="ED1B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7588250" y="4893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#WeAreCheersport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27" name="Google Shape;127;p3"/>
          <p:cNvSpPr/>
          <p:nvPr/>
        </p:nvSpPr>
        <p:spPr>
          <a:xfrm rot="5400000">
            <a:off x="944250" y="-944250"/>
            <a:ext cx="2616000" cy="4504500"/>
          </a:xfrm>
          <a:prstGeom prst="corner">
            <a:avLst>
              <a:gd name="adj1" fmla="val 5530"/>
              <a:gd name="adj2" fmla="val 5374"/>
            </a:avLst>
          </a:prstGeom>
          <a:solidFill>
            <a:srgbClr val="00A6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3"/>
          <p:cNvSpPr/>
          <p:nvPr/>
        </p:nvSpPr>
        <p:spPr>
          <a:xfrm rot="-5400000">
            <a:off x="5560725" y="1560150"/>
            <a:ext cx="2527500" cy="4639200"/>
          </a:xfrm>
          <a:prstGeom prst="corner">
            <a:avLst>
              <a:gd name="adj1" fmla="val 5227"/>
              <a:gd name="adj2" fmla="val 6183"/>
            </a:avLst>
          </a:prstGeom>
          <a:solidFill>
            <a:srgbClr val="C200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7588250" y="4893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#WeAreCheersport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/>
          <p:nvPr/>
        </p:nvSpPr>
        <p:spPr>
          <a:xfrm>
            <a:off x="86400" y="0"/>
            <a:ext cx="9057600" cy="26160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459950" y="940763"/>
            <a:ext cx="8562900" cy="1440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de" sz="37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Was ist ein </a:t>
            </a:r>
            <a:endParaRPr sz="37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de" sz="37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“stringentes Leistungssport-System”?</a:t>
            </a:r>
            <a:r>
              <a:rPr lang="de" sz="39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6" name="Google Shape;136;p4"/>
          <p:cNvGrpSpPr/>
          <p:nvPr/>
        </p:nvGrpSpPr>
        <p:grpSpPr>
          <a:xfrm>
            <a:off x="0" y="-84712"/>
            <a:ext cx="4504500" cy="2700713"/>
            <a:chOff x="-37975" y="-128750"/>
            <a:chExt cx="4504500" cy="2700713"/>
          </a:xfrm>
        </p:grpSpPr>
        <p:sp>
          <p:nvSpPr>
            <p:cNvPr id="137" name="Google Shape;137;p4"/>
            <p:cNvSpPr/>
            <p:nvPr/>
          </p:nvSpPr>
          <p:spPr>
            <a:xfrm rot="5400000">
              <a:off x="906275" y="-988287"/>
              <a:ext cx="2616000" cy="4504500"/>
            </a:xfrm>
            <a:prstGeom prst="corner">
              <a:avLst>
                <a:gd name="adj1" fmla="val 5530"/>
                <a:gd name="adj2" fmla="val 5374"/>
              </a:avLst>
            </a:prstGeom>
            <a:solidFill>
              <a:srgbClr val="FFC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4"/>
            <p:cNvSpPr txBox="1"/>
            <p:nvPr/>
          </p:nvSpPr>
          <p:spPr>
            <a:xfrm>
              <a:off x="57225" y="-128750"/>
              <a:ext cx="1389300" cy="2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de" sz="900" b="0" i="0" u="none" strike="noStrike" cap="non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www.ccvd.de</a:t>
              </a:r>
              <a:endParaRPr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grpSp>
        <p:nvGrpSpPr>
          <p:cNvPr id="139" name="Google Shape;139;p4"/>
          <p:cNvGrpSpPr/>
          <p:nvPr/>
        </p:nvGrpSpPr>
        <p:grpSpPr>
          <a:xfrm>
            <a:off x="4504875" y="2616000"/>
            <a:ext cx="4639200" cy="2527500"/>
            <a:chOff x="4504875" y="2616000"/>
            <a:chExt cx="4639200" cy="2527500"/>
          </a:xfrm>
        </p:grpSpPr>
        <p:sp>
          <p:nvSpPr>
            <p:cNvPr id="140" name="Google Shape;140;p4"/>
            <p:cNvSpPr/>
            <p:nvPr/>
          </p:nvSpPr>
          <p:spPr>
            <a:xfrm rot="-5400000">
              <a:off x="5560725" y="1560150"/>
              <a:ext cx="2527500" cy="4639200"/>
            </a:xfrm>
            <a:prstGeom prst="corner">
              <a:avLst>
                <a:gd name="adj1" fmla="val 5227"/>
                <a:gd name="adj2" fmla="val 6183"/>
              </a:avLst>
            </a:prstGeom>
            <a:solidFill>
              <a:srgbClr val="FFC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4"/>
            <p:cNvSpPr txBox="1"/>
            <p:nvPr/>
          </p:nvSpPr>
          <p:spPr>
            <a:xfrm>
              <a:off x="7588250" y="4893300"/>
              <a:ext cx="1389300" cy="2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de" sz="900" b="0" i="0" u="none" strike="noStrike" cap="non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#WeAreCheersport</a:t>
              </a:r>
              <a:endParaRPr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sp>
        <p:nvSpPr>
          <p:cNvPr id="142" name="Google Shape;142;p4"/>
          <p:cNvSpPr txBox="1"/>
          <p:nvPr/>
        </p:nvSpPr>
        <p:spPr>
          <a:xfrm>
            <a:off x="436500" y="2871550"/>
            <a:ext cx="8473500" cy="1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de" sz="37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= ein </a:t>
            </a:r>
            <a:r>
              <a:rPr lang="de" sz="37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durchgängiges</a:t>
            </a:r>
            <a:r>
              <a:rPr lang="de" sz="37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37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de" sz="37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Kader</a:t>
            </a:r>
            <a:r>
              <a:rPr lang="de" sz="37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-</a:t>
            </a:r>
            <a:r>
              <a:rPr lang="de" sz="37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und</a:t>
            </a:r>
            <a:r>
              <a:rPr lang="de" sz="37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de" sz="37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Stützpunktsystem </a:t>
            </a:r>
            <a:endParaRPr sz="37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de" sz="37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auf </a:t>
            </a:r>
            <a:r>
              <a:rPr lang="de" sz="37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Landes- und Bundesebene</a:t>
            </a:r>
            <a:endParaRPr sz="37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3" name="Google Shape;14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2577" y="227429"/>
            <a:ext cx="1260652" cy="47027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4"/>
          <p:cNvSpPr/>
          <p:nvPr/>
        </p:nvSpPr>
        <p:spPr>
          <a:xfrm rot="-5400000">
            <a:off x="5560725" y="1560150"/>
            <a:ext cx="2527500" cy="4639200"/>
          </a:xfrm>
          <a:prstGeom prst="corner">
            <a:avLst>
              <a:gd name="adj1" fmla="val 5227"/>
              <a:gd name="adj2" fmla="val 6183"/>
            </a:avLst>
          </a:prstGeom>
          <a:solidFill>
            <a:srgbClr val="ED1B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"/>
          <p:cNvSpPr txBox="1"/>
          <p:nvPr/>
        </p:nvSpPr>
        <p:spPr>
          <a:xfrm>
            <a:off x="7588250" y="4893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#WeAreCheersport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46" name="Google Shape;146;p4"/>
          <p:cNvSpPr/>
          <p:nvPr/>
        </p:nvSpPr>
        <p:spPr>
          <a:xfrm rot="5400000">
            <a:off x="944250" y="-944250"/>
            <a:ext cx="2616000" cy="4504500"/>
          </a:xfrm>
          <a:prstGeom prst="corner">
            <a:avLst>
              <a:gd name="adj1" fmla="val 5530"/>
              <a:gd name="adj2" fmla="val 5374"/>
            </a:avLst>
          </a:prstGeom>
          <a:solidFill>
            <a:srgbClr val="00A6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4"/>
          <p:cNvSpPr/>
          <p:nvPr/>
        </p:nvSpPr>
        <p:spPr>
          <a:xfrm rot="-5400000">
            <a:off x="5560725" y="1560150"/>
            <a:ext cx="2527500" cy="4639200"/>
          </a:xfrm>
          <a:prstGeom prst="corner">
            <a:avLst>
              <a:gd name="adj1" fmla="val 5227"/>
              <a:gd name="adj2" fmla="val 6183"/>
            </a:avLst>
          </a:prstGeom>
          <a:solidFill>
            <a:srgbClr val="C200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"/>
          <p:cNvSpPr txBox="1"/>
          <p:nvPr/>
        </p:nvSpPr>
        <p:spPr>
          <a:xfrm>
            <a:off x="7588250" y="4893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#WeAreCheersport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 txBox="1"/>
          <p:nvPr/>
        </p:nvSpPr>
        <p:spPr>
          <a:xfrm>
            <a:off x="181325" y="-50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www.ccvd.de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6113725" y="933970"/>
            <a:ext cx="2514900" cy="8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de" sz="1700" b="1" i="0" u="none" strike="noStrike" cap="non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Ohne Breite keine Spitze </a:t>
            </a:r>
            <a:endParaRPr sz="1700" b="1" i="0" u="none" strike="noStrike" cap="non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de" sz="1700" b="1" i="0" u="none" strike="noStrike" cap="non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&amp; ohne Spitze keine Breite!</a:t>
            </a:r>
            <a:endParaRPr sz="1700" b="1" i="0" u="none" strike="noStrike" cap="non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55" name="Google Shape;155;p5"/>
          <p:cNvSpPr/>
          <p:nvPr/>
        </p:nvSpPr>
        <p:spPr>
          <a:xfrm>
            <a:off x="1798518" y="912361"/>
            <a:ext cx="6972900" cy="3783300"/>
          </a:xfrm>
          <a:prstGeom prst="triangle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5"/>
          <p:cNvSpPr/>
          <p:nvPr/>
        </p:nvSpPr>
        <p:spPr>
          <a:xfrm>
            <a:off x="1798435" y="4070941"/>
            <a:ext cx="6972900" cy="624600"/>
          </a:xfrm>
          <a:prstGeom prst="trapezoid">
            <a:avLst>
              <a:gd name="adj" fmla="val 92715"/>
            </a:avLst>
          </a:prstGeom>
          <a:solidFill>
            <a:srgbClr val="00A6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" sz="1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Talentsichtung / Talentfördergruppe</a:t>
            </a:r>
            <a:endParaRPr sz="1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Talentstützpunkt-Trainer</a:t>
            </a:r>
            <a:endParaRPr sz="1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2384250" y="3432450"/>
            <a:ext cx="5802000" cy="638400"/>
          </a:xfrm>
          <a:prstGeom prst="trapezoid">
            <a:avLst>
              <a:gd name="adj" fmla="val 91093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" sz="1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Landeskader </a:t>
            </a:r>
            <a:r>
              <a:rPr lang="de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(LK1 &amp; NK2)</a:t>
            </a:r>
            <a:endParaRPr sz="1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Landestrainer</a:t>
            </a:r>
            <a:endParaRPr sz="1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2982256" y="2862570"/>
            <a:ext cx="4620000" cy="556200"/>
          </a:xfrm>
          <a:prstGeom prst="trapezoid">
            <a:avLst>
              <a:gd name="adj" fmla="val 90634"/>
            </a:avLst>
          </a:prstGeom>
          <a:solidFill>
            <a:srgbClr val="434343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" sz="14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Nachwuchskader </a:t>
            </a:r>
            <a:r>
              <a:rPr lang="de"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(NK1)</a:t>
            </a:r>
            <a:endParaRPr sz="1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"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Landestrainer &amp; Nachwuchs-Bundestrainer</a:t>
            </a:r>
            <a:endParaRPr sz="1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" name="Google Shape;159;p5"/>
          <p:cNvSpPr/>
          <p:nvPr/>
        </p:nvSpPr>
        <p:spPr>
          <a:xfrm>
            <a:off x="3506175" y="2368592"/>
            <a:ext cx="3572100" cy="483900"/>
          </a:xfrm>
          <a:prstGeom prst="trapezoid">
            <a:avLst>
              <a:gd name="adj" fmla="val 95220"/>
            </a:avLst>
          </a:prstGeom>
          <a:solidFill>
            <a:srgbClr val="434343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" sz="14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Perspektivkader </a:t>
            </a:r>
            <a:r>
              <a:rPr lang="de"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(PK)</a:t>
            </a:r>
            <a:endParaRPr sz="1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"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Bundestrainer</a:t>
            </a:r>
            <a:endParaRPr sz="1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4193725" y="1646025"/>
            <a:ext cx="2170200" cy="573300"/>
          </a:xfrm>
          <a:prstGeom prst="trapezoid">
            <a:avLst>
              <a:gd name="adj" fmla="val 8726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" sz="14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Wettkampf-</a:t>
            </a:r>
            <a:endParaRPr sz="14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" sz="14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kader </a:t>
            </a:r>
            <a:r>
              <a:rPr lang="de"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(WK) Bundestrainer</a:t>
            </a:r>
            <a:endParaRPr sz="1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357425" y="305600"/>
            <a:ext cx="31818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de" sz="25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KADERSYSTEM</a:t>
            </a:r>
            <a:endParaRPr sz="25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5"/>
          <p:cNvSpPr/>
          <p:nvPr/>
        </p:nvSpPr>
        <p:spPr>
          <a:xfrm>
            <a:off x="1446400" y="1090700"/>
            <a:ext cx="291600" cy="21261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5"/>
          <p:cNvSpPr/>
          <p:nvPr/>
        </p:nvSpPr>
        <p:spPr>
          <a:xfrm>
            <a:off x="1419425" y="3319550"/>
            <a:ext cx="291600" cy="13761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5"/>
          <p:cNvSpPr txBox="1"/>
          <p:nvPr/>
        </p:nvSpPr>
        <p:spPr>
          <a:xfrm rot="-5400000">
            <a:off x="384425" y="1797750"/>
            <a:ext cx="160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Bundesverband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" name="Google Shape;165;p5"/>
          <p:cNvSpPr txBox="1"/>
          <p:nvPr/>
        </p:nvSpPr>
        <p:spPr>
          <a:xfrm rot="-5400000">
            <a:off x="330475" y="3597025"/>
            <a:ext cx="160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" sz="1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Landesverband</a:t>
            </a:r>
            <a:endParaRPr sz="14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" name="Google Shape;166;p5"/>
          <p:cNvSpPr txBox="1"/>
          <p:nvPr/>
        </p:nvSpPr>
        <p:spPr>
          <a:xfrm>
            <a:off x="2346450" y="4183200"/>
            <a:ext cx="90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" sz="1400" b="1" i="0" u="none" strike="noStrike" cap="none">
                <a:solidFill>
                  <a:srgbClr val="C20012"/>
                </a:solidFill>
                <a:latin typeface="Caveat"/>
                <a:ea typeface="Caveat"/>
                <a:cs typeface="Caveat"/>
                <a:sym typeface="Caveat"/>
              </a:rPr>
              <a:t>1. Schritt</a:t>
            </a:r>
            <a:endParaRPr sz="1400" b="1" i="0" u="none" strike="noStrike" cap="none">
              <a:solidFill>
                <a:srgbClr val="C2001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2925800" y="3544700"/>
            <a:ext cx="90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" sz="1400" b="1" i="0" u="none" strike="noStrike" cap="none">
                <a:solidFill>
                  <a:srgbClr val="C20012"/>
                </a:solidFill>
                <a:latin typeface="Caveat"/>
                <a:ea typeface="Caveat"/>
                <a:cs typeface="Caveat"/>
                <a:sym typeface="Caveat"/>
              </a:rPr>
              <a:t>2. Schritt</a:t>
            </a:r>
            <a:endParaRPr sz="1400" b="1" i="0" u="none" strike="noStrike" cap="none">
              <a:solidFill>
                <a:srgbClr val="C2001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grpSp>
        <p:nvGrpSpPr>
          <p:cNvPr id="168" name="Google Shape;168;p5"/>
          <p:cNvGrpSpPr/>
          <p:nvPr/>
        </p:nvGrpSpPr>
        <p:grpSpPr>
          <a:xfrm>
            <a:off x="0" y="-87837"/>
            <a:ext cx="4504500" cy="2704075"/>
            <a:chOff x="-70425" y="-88075"/>
            <a:chExt cx="4504500" cy="2704075"/>
          </a:xfrm>
        </p:grpSpPr>
        <p:sp>
          <p:nvSpPr>
            <p:cNvPr id="169" name="Google Shape;169;p5"/>
            <p:cNvSpPr/>
            <p:nvPr/>
          </p:nvSpPr>
          <p:spPr>
            <a:xfrm rot="5400000">
              <a:off x="873825" y="-944250"/>
              <a:ext cx="2616000" cy="4504500"/>
            </a:xfrm>
            <a:prstGeom prst="corner">
              <a:avLst>
                <a:gd name="adj1" fmla="val 5530"/>
                <a:gd name="adj2" fmla="val 5374"/>
              </a:avLst>
            </a:prstGeom>
            <a:solidFill>
              <a:srgbClr val="FFC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5"/>
            <p:cNvSpPr txBox="1"/>
            <p:nvPr/>
          </p:nvSpPr>
          <p:spPr>
            <a:xfrm>
              <a:off x="46400" y="-88075"/>
              <a:ext cx="1389300" cy="2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de" sz="900" b="0" i="0" u="none" strike="noStrike" cap="non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www.ccvd.de</a:t>
              </a:r>
              <a:endParaRPr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grpSp>
        <p:nvGrpSpPr>
          <p:cNvPr id="171" name="Google Shape;171;p5"/>
          <p:cNvGrpSpPr/>
          <p:nvPr/>
        </p:nvGrpSpPr>
        <p:grpSpPr>
          <a:xfrm>
            <a:off x="4504875" y="2616000"/>
            <a:ext cx="4639200" cy="2527500"/>
            <a:chOff x="4504875" y="2616000"/>
            <a:chExt cx="4639200" cy="2527500"/>
          </a:xfrm>
        </p:grpSpPr>
        <p:sp>
          <p:nvSpPr>
            <p:cNvPr id="172" name="Google Shape;172;p5"/>
            <p:cNvSpPr/>
            <p:nvPr/>
          </p:nvSpPr>
          <p:spPr>
            <a:xfrm rot="-5400000">
              <a:off x="5560725" y="1560150"/>
              <a:ext cx="2527500" cy="4639200"/>
            </a:xfrm>
            <a:prstGeom prst="corner">
              <a:avLst>
                <a:gd name="adj1" fmla="val 5227"/>
                <a:gd name="adj2" fmla="val 6183"/>
              </a:avLst>
            </a:prstGeom>
            <a:solidFill>
              <a:srgbClr val="FFC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5"/>
            <p:cNvSpPr txBox="1"/>
            <p:nvPr/>
          </p:nvSpPr>
          <p:spPr>
            <a:xfrm>
              <a:off x="7588250" y="4893300"/>
              <a:ext cx="1389300" cy="2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de" sz="900" b="0" i="0" u="none" strike="noStrike" cap="non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#WeAreCheersport</a:t>
              </a:r>
              <a:endParaRPr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grpSp>
        <p:nvGrpSpPr>
          <p:cNvPr id="174" name="Google Shape;174;p5"/>
          <p:cNvGrpSpPr/>
          <p:nvPr/>
        </p:nvGrpSpPr>
        <p:grpSpPr>
          <a:xfrm>
            <a:off x="6837100" y="4065600"/>
            <a:ext cx="1969800" cy="635400"/>
            <a:chOff x="6000525" y="97525"/>
            <a:chExt cx="1969800" cy="635400"/>
          </a:xfrm>
        </p:grpSpPr>
        <p:sp>
          <p:nvSpPr>
            <p:cNvPr id="175" name="Google Shape;175;p5"/>
            <p:cNvSpPr/>
            <p:nvPr/>
          </p:nvSpPr>
          <p:spPr>
            <a:xfrm rot="10800000">
              <a:off x="6000525" y="97525"/>
              <a:ext cx="1969800" cy="635400"/>
            </a:xfrm>
            <a:prstGeom prst="homePlate">
              <a:avLst>
                <a:gd name="adj" fmla="val 50000"/>
              </a:avLst>
            </a:prstGeom>
            <a:solidFill>
              <a:srgbClr val="C200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highlight>
                  <a:srgbClr val="C20012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5"/>
            <p:cNvSpPr txBox="1"/>
            <p:nvPr/>
          </p:nvSpPr>
          <p:spPr>
            <a:xfrm>
              <a:off x="6299675" y="119725"/>
              <a:ext cx="16005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de" sz="8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Altersbereich: 9-15 Jahre</a:t>
              </a:r>
              <a:endParaRPr sz="8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de" sz="8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individuelle Förderung</a:t>
              </a:r>
              <a:endParaRPr sz="8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de" sz="8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Vorbereitung auf Landeskader</a:t>
              </a: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7" name="Google Shape;17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2577" y="227429"/>
            <a:ext cx="1260652" cy="47027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5"/>
          <p:cNvSpPr/>
          <p:nvPr/>
        </p:nvSpPr>
        <p:spPr>
          <a:xfrm rot="-5400000">
            <a:off x="5560725" y="1560150"/>
            <a:ext cx="2527500" cy="4639200"/>
          </a:xfrm>
          <a:prstGeom prst="corner">
            <a:avLst>
              <a:gd name="adj1" fmla="val 5227"/>
              <a:gd name="adj2" fmla="val 6183"/>
            </a:avLst>
          </a:prstGeom>
          <a:solidFill>
            <a:srgbClr val="C200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"/>
          <p:cNvSpPr txBox="1"/>
          <p:nvPr/>
        </p:nvSpPr>
        <p:spPr>
          <a:xfrm>
            <a:off x="7588250" y="4893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#WeAreCheersport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0" name="Google Shape;180;p5"/>
          <p:cNvSpPr/>
          <p:nvPr/>
        </p:nvSpPr>
        <p:spPr>
          <a:xfrm rot="5400000">
            <a:off x="944250" y="-944250"/>
            <a:ext cx="2616000" cy="4504500"/>
          </a:xfrm>
          <a:prstGeom prst="corner">
            <a:avLst>
              <a:gd name="adj1" fmla="val 5530"/>
              <a:gd name="adj2" fmla="val 5374"/>
            </a:avLst>
          </a:prstGeom>
          <a:solidFill>
            <a:srgbClr val="00A6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6"/>
          <p:cNvGrpSpPr/>
          <p:nvPr/>
        </p:nvGrpSpPr>
        <p:grpSpPr>
          <a:xfrm>
            <a:off x="382300" y="1047325"/>
            <a:ext cx="5645400" cy="1036200"/>
            <a:chOff x="382300" y="1047325"/>
            <a:chExt cx="5645400" cy="1036200"/>
          </a:xfrm>
        </p:grpSpPr>
        <p:sp>
          <p:nvSpPr>
            <p:cNvPr id="186" name="Google Shape;186;p6"/>
            <p:cNvSpPr/>
            <p:nvPr/>
          </p:nvSpPr>
          <p:spPr>
            <a:xfrm>
              <a:off x="382300" y="1047325"/>
              <a:ext cx="5645400" cy="1036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 txBox="1"/>
            <p:nvPr/>
          </p:nvSpPr>
          <p:spPr>
            <a:xfrm>
              <a:off x="490150" y="1128250"/>
              <a:ext cx="1721700" cy="4002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de" sz="1400" b="1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LANDESVERBAND</a:t>
              </a:r>
              <a:endParaRPr sz="1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88" name="Google Shape;18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0603" y="235750"/>
            <a:ext cx="1039401" cy="545327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6"/>
          <p:cNvSpPr txBox="1"/>
          <p:nvPr/>
        </p:nvSpPr>
        <p:spPr>
          <a:xfrm>
            <a:off x="382300" y="329225"/>
            <a:ext cx="3650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de" sz="25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STÜTZPUNKTSYSTEM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0" name="Google Shape;190;p6"/>
          <p:cNvGrpSpPr/>
          <p:nvPr/>
        </p:nvGrpSpPr>
        <p:grpSpPr>
          <a:xfrm>
            <a:off x="533314" y="1569924"/>
            <a:ext cx="5066109" cy="2891480"/>
            <a:chOff x="2783077" y="910174"/>
            <a:chExt cx="5066109" cy="2891480"/>
          </a:xfrm>
        </p:grpSpPr>
        <p:grpSp>
          <p:nvGrpSpPr>
            <p:cNvPr id="191" name="Google Shape;191;p6"/>
            <p:cNvGrpSpPr/>
            <p:nvPr/>
          </p:nvGrpSpPr>
          <p:grpSpPr>
            <a:xfrm>
              <a:off x="4097032" y="910174"/>
              <a:ext cx="2397130" cy="417444"/>
              <a:chOff x="2568873" y="240953"/>
              <a:chExt cx="3073637" cy="493200"/>
            </a:xfrm>
          </p:grpSpPr>
          <p:sp>
            <p:nvSpPr>
              <p:cNvPr id="192" name="Google Shape;192;p6"/>
              <p:cNvSpPr/>
              <p:nvPr/>
            </p:nvSpPr>
            <p:spPr>
              <a:xfrm>
                <a:off x="2568873" y="240953"/>
                <a:ext cx="571200" cy="493200"/>
              </a:xfrm>
              <a:prstGeom prst="ellipse">
                <a:avLst/>
              </a:prstGeom>
              <a:solidFill>
                <a:srgbClr val="00A65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000" tIns="18000" rIns="18000" bIns="18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de" sz="900" b="0" i="0" u="none" strike="noStrike" cap="none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TSP</a:t>
                </a: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6"/>
              <p:cNvSpPr txBox="1"/>
              <p:nvPr/>
            </p:nvSpPr>
            <p:spPr>
              <a:xfrm>
                <a:off x="3091610" y="241037"/>
                <a:ext cx="2550900" cy="3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de" sz="1400" b="0" i="0" u="none" strike="noStrike" cap="non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Talentstützpunkte</a:t>
                </a:r>
                <a:endParaRPr sz="14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94" name="Google Shape;194;p6"/>
            <p:cNvSpPr/>
            <p:nvPr/>
          </p:nvSpPr>
          <p:spPr>
            <a:xfrm>
              <a:off x="5134184" y="2459379"/>
              <a:ext cx="445500" cy="417300"/>
            </a:xfrm>
            <a:prstGeom prst="ellipse">
              <a:avLst/>
            </a:prstGeom>
            <a:solidFill>
              <a:srgbClr val="00A65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000" tIns="18000" rIns="18000" bIns="18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de" sz="9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TSP</a:t>
              </a: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6399128" y="2987966"/>
              <a:ext cx="445500" cy="417300"/>
            </a:xfrm>
            <a:prstGeom prst="ellipse">
              <a:avLst/>
            </a:prstGeom>
            <a:solidFill>
              <a:srgbClr val="00A65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000" tIns="18000" rIns="18000" bIns="18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de" sz="9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TSP</a:t>
              </a: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6" name="Google Shape;196;p6"/>
            <p:cNvGrpSpPr/>
            <p:nvPr/>
          </p:nvGrpSpPr>
          <p:grpSpPr>
            <a:xfrm>
              <a:off x="2783077" y="1993309"/>
              <a:ext cx="1010197" cy="1118170"/>
              <a:chOff x="2783077" y="1993309"/>
              <a:chExt cx="1010197" cy="1118170"/>
            </a:xfrm>
          </p:grpSpPr>
          <p:sp>
            <p:nvSpPr>
              <p:cNvPr id="197" name="Google Shape;197;p6"/>
              <p:cNvSpPr/>
              <p:nvPr/>
            </p:nvSpPr>
            <p:spPr>
              <a:xfrm>
                <a:off x="3121975" y="1993309"/>
                <a:ext cx="410400" cy="374400"/>
              </a:xfrm>
              <a:prstGeom prst="ellipse">
                <a:avLst/>
              </a:prstGeom>
              <a:solidFill>
                <a:srgbClr val="00A65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000" tIns="18000" rIns="18000" bIns="18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de" sz="800" b="0" i="0" u="none" strike="noStrike" cap="none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TSP</a:t>
                </a:r>
                <a:endParaRPr sz="13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98" name="Google Shape;198;p6"/>
              <p:cNvCxnSpPr>
                <a:endCxn id="197" idx="3"/>
              </p:cNvCxnSpPr>
              <p:nvPr/>
            </p:nvCxnSpPr>
            <p:spPr>
              <a:xfrm rot="10800000" flipH="1">
                <a:off x="2783077" y="2312879"/>
                <a:ext cx="399000" cy="29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9" name="Google Shape;199;p6"/>
              <p:cNvCxnSpPr>
                <a:stCxn id="197" idx="5"/>
              </p:cNvCxnSpPr>
              <p:nvPr/>
            </p:nvCxnSpPr>
            <p:spPr>
              <a:xfrm>
                <a:off x="3472273" y="2312879"/>
                <a:ext cx="321000" cy="798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0" name="Google Shape;200;p6"/>
              <p:cNvCxnSpPr>
                <a:stCxn id="197" idx="4"/>
              </p:cNvCxnSpPr>
              <p:nvPr/>
            </p:nvCxnSpPr>
            <p:spPr>
              <a:xfrm flipH="1">
                <a:off x="3119275" y="2367709"/>
                <a:ext cx="207900" cy="685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01" name="Google Shape;201;p6"/>
            <p:cNvCxnSpPr>
              <a:stCxn id="194" idx="0"/>
            </p:cNvCxnSpPr>
            <p:nvPr/>
          </p:nvCxnSpPr>
          <p:spPr>
            <a:xfrm rot="10800000" flipH="1">
              <a:off x="5356934" y="1850679"/>
              <a:ext cx="157800" cy="608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" name="Google Shape;202;p6"/>
            <p:cNvCxnSpPr>
              <a:endCxn id="195" idx="0"/>
            </p:cNvCxnSpPr>
            <p:nvPr/>
          </p:nvCxnSpPr>
          <p:spPr>
            <a:xfrm flipH="1">
              <a:off x="6621878" y="2396066"/>
              <a:ext cx="160800" cy="591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3" name="Google Shape;203;p6"/>
            <p:cNvCxnSpPr/>
            <p:nvPr/>
          </p:nvCxnSpPr>
          <p:spPr>
            <a:xfrm rot="10800000" flipH="1">
              <a:off x="6779582" y="2821400"/>
              <a:ext cx="527700" cy="237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4" name="Google Shape;204;p6"/>
            <p:cNvCxnSpPr>
              <a:stCxn id="195" idx="5"/>
            </p:cNvCxnSpPr>
            <p:nvPr/>
          </p:nvCxnSpPr>
          <p:spPr>
            <a:xfrm>
              <a:off x="6779386" y="3344154"/>
              <a:ext cx="1069800" cy="457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5" name="Google Shape;205;p6"/>
            <p:cNvCxnSpPr>
              <a:endCxn id="195" idx="2"/>
            </p:cNvCxnSpPr>
            <p:nvPr/>
          </p:nvCxnSpPr>
          <p:spPr>
            <a:xfrm rot="10800000" flipH="1">
              <a:off x="6096428" y="3196616"/>
              <a:ext cx="302700" cy="87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6" name="Google Shape;206;p6"/>
            <p:cNvCxnSpPr>
              <a:endCxn id="194" idx="6"/>
            </p:cNvCxnSpPr>
            <p:nvPr/>
          </p:nvCxnSpPr>
          <p:spPr>
            <a:xfrm rot="10800000">
              <a:off x="5579684" y="2668029"/>
              <a:ext cx="302700" cy="67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7" name="Google Shape;207;p6"/>
            <p:cNvCxnSpPr>
              <a:endCxn id="194" idx="1"/>
            </p:cNvCxnSpPr>
            <p:nvPr/>
          </p:nvCxnSpPr>
          <p:spPr>
            <a:xfrm>
              <a:off x="4589826" y="2047691"/>
              <a:ext cx="609600" cy="47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8" name="Google Shape;208;p6"/>
            <p:cNvCxnSpPr>
              <a:stCxn id="209" idx="0"/>
              <a:endCxn id="194" idx="3"/>
            </p:cNvCxnSpPr>
            <p:nvPr/>
          </p:nvCxnSpPr>
          <p:spPr>
            <a:xfrm rot="10800000" flipH="1">
              <a:off x="4960739" y="2815463"/>
              <a:ext cx="238800" cy="783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10" name="Google Shape;210;p6"/>
          <p:cNvGrpSpPr/>
          <p:nvPr/>
        </p:nvGrpSpPr>
        <p:grpSpPr>
          <a:xfrm>
            <a:off x="298151" y="1569988"/>
            <a:ext cx="5536425" cy="3063350"/>
            <a:chOff x="5792076" y="219075"/>
            <a:chExt cx="5536425" cy="3063350"/>
          </a:xfrm>
        </p:grpSpPr>
        <p:sp>
          <p:nvSpPr>
            <p:cNvPr id="211" name="Google Shape;211;p6"/>
            <p:cNvSpPr txBox="1"/>
            <p:nvPr/>
          </p:nvSpPr>
          <p:spPr>
            <a:xfrm>
              <a:off x="6213426" y="219075"/>
              <a:ext cx="817500" cy="33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de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Vereine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11069601" y="3040325"/>
              <a:ext cx="258900" cy="242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6191689" y="1246750"/>
              <a:ext cx="258900" cy="242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0408301" y="2043200"/>
              <a:ext cx="258900" cy="242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5995301" y="306675"/>
              <a:ext cx="258900" cy="242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9935051" y="1574300"/>
              <a:ext cx="258900" cy="242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9100126" y="2495475"/>
              <a:ext cx="258900" cy="242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7596851" y="1184900"/>
              <a:ext cx="258900" cy="242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6984501" y="2377500"/>
              <a:ext cx="258900" cy="242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8075451" y="2908200"/>
              <a:ext cx="258900" cy="242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9676151" y="2666100"/>
              <a:ext cx="258900" cy="242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8180076" y="1816400"/>
              <a:ext cx="258900" cy="242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8572701" y="1029150"/>
              <a:ext cx="258900" cy="242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792076" y="1816413"/>
              <a:ext cx="258900" cy="242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6191701" y="2324025"/>
              <a:ext cx="258900" cy="242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9100126" y="1935250"/>
              <a:ext cx="258900" cy="242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" name="Google Shape;226;p6"/>
          <p:cNvGrpSpPr/>
          <p:nvPr/>
        </p:nvGrpSpPr>
        <p:grpSpPr>
          <a:xfrm>
            <a:off x="1282612" y="1569996"/>
            <a:ext cx="5025367" cy="2138751"/>
            <a:chOff x="5527674" y="4969646"/>
            <a:chExt cx="5025367" cy="2138751"/>
          </a:xfrm>
        </p:grpSpPr>
        <p:sp>
          <p:nvSpPr>
            <p:cNvPr id="227" name="Google Shape;227;p6"/>
            <p:cNvSpPr/>
            <p:nvPr/>
          </p:nvSpPr>
          <p:spPr>
            <a:xfrm>
              <a:off x="7134413" y="6801797"/>
              <a:ext cx="387900" cy="300600"/>
            </a:xfrm>
            <a:prstGeom prst="rect">
              <a:avLst/>
            </a:prstGeom>
            <a:solidFill>
              <a:srgbClr val="CC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000" tIns="18000" rIns="18000" bIns="18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de" sz="12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LSP</a:t>
              </a:r>
              <a:endParaRPr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8290738" y="5026050"/>
              <a:ext cx="387900" cy="300600"/>
            </a:xfrm>
            <a:prstGeom prst="rect">
              <a:avLst/>
            </a:prstGeom>
            <a:solidFill>
              <a:srgbClr val="CC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000" tIns="18000" rIns="18000" bIns="18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de" sz="12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LSP</a:t>
              </a:r>
              <a:endParaRPr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9" name="Google Shape;229;p6"/>
            <p:cNvSpPr txBox="1"/>
            <p:nvPr/>
          </p:nvSpPr>
          <p:spPr>
            <a:xfrm>
              <a:off x="8678641" y="4969646"/>
              <a:ext cx="1874400" cy="28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de" sz="14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Landesstützpunkt </a:t>
              </a:r>
              <a:endPara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30" name="Google Shape;230;p6"/>
            <p:cNvCxnSpPr>
              <a:stCxn id="227" idx="3"/>
              <a:endCxn id="195" idx="1"/>
            </p:cNvCxnSpPr>
            <p:nvPr/>
          </p:nvCxnSpPr>
          <p:spPr>
            <a:xfrm>
              <a:off x="7522313" y="6952097"/>
              <a:ext cx="937500" cy="156300"/>
            </a:xfrm>
            <a:prstGeom prst="straightConnector1">
              <a:avLst/>
            </a:prstGeom>
            <a:noFill/>
            <a:ln w="28575" cap="flat" cmpd="sng">
              <a:solidFill>
                <a:srgbClr val="E0666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1" name="Google Shape;231;p6"/>
            <p:cNvCxnSpPr>
              <a:stCxn id="197" idx="6"/>
              <a:endCxn id="227" idx="1"/>
            </p:cNvCxnSpPr>
            <p:nvPr/>
          </p:nvCxnSpPr>
          <p:spPr>
            <a:xfrm>
              <a:off x="5527674" y="6239909"/>
              <a:ext cx="1606800" cy="712200"/>
            </a:xfrm>
            <a:prstGeom prst="straightConnector1">
              <a:avLst/>
            </a:prstGeom>
            <a:noFill/>
            <a:ln w="28575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32" name="Google Shape;232;p6"/>
          <p:cNvGrpSpPr/>
          <p:nvPr/>
        </p:nvGrpSpPr>
        <p:grpSpPr>
          <a:xfrm>
            <a:off x="6151475" y="1047313"/>
            <a:ext cx="2604000" cy="1036200"/>
            <a:chOff x="6151475" y="1047313"/>
            <a:chExt cx="2604000" cy="1036200"/>
          </a:xfrm>
        </p:grpSpPr>
        <p:sp>
          <p:nvSpPr>
            <p:cNvPr id="233" name="Google Shape;233;p6"/>
            <p:cNvSpPr/>
            <p:nvPr/>
          </p:nvSpPr>
          <p:spPr>
            <a:xfrm>
              <a:off x="6151475" y="1047313"/>
              <a:ext cx="2604000" cy="1036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6"/>
            <p:cNvSpPr txBox="1"/>
            <p:nvPr/>
          </p:nvSpPr>
          <p:spPr>
            <a:xfrm>
              <a:off x="6307975" y="1110350"/>
              <a:ext cx="1721700" cy="4002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de" sz="1400" b="1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BUNDESVERBAND</a:t>
              </a:r>
              <a:endParaRPr sz="1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35" name="Google Shape;235;p6"/>
          <p:cNvSpPr txBox="1"/>
          <p:nvPr/>
        </p:nvSpPr>
        <p:spPr>
          <a:xfrm>
            <a:off x="6874425" y="1587388"/>
            <a:ext cx="1721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Bundesstützpunkt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6"/>
          <p:cNvSpPr/>
          <p:nvPr/>
        </p:nvSpPr>
        <p:spPr>
          <a:xfrm>
            <a:off x="6396413" y="1637188"/>
            <a:ext cx="454500" cy="300600"/>
          </a:xfrm>
          <a:prstGeom prst="roundRect">
            <a:avLst>
              <a:gd name="adj" fmla="val 16667"/>
            </a:avLst>
          </a:prstGeom>
          <a:solidFill>
            <a:srgbClr val="FFC71F"/>
          </a:solidFill>
          <a:ln>
            <a:noFill/>
          </a:ln>
        </p:spPr>
        <p:txBody>
          <a:bodyPr spcFirstLastPara="1" wrap="square" lIns="18000" tIns="18000" rIns="18000" bIns="1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"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BSP</a:t>
            </a:r>
            <a:endParaRPr sz="12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37" name="Google Shape;237;p6"/>
          <p:cNvGrpSpPr/>
          <p:nvPr/>
        </p:nvGrpSpPr>
        <p:grpSpPr>
          <a:xfrm>
            <a:off x="0" y="-88075"/>
            <a:ext cx="4504500" cy="2704075"/>
            <a:chOff x="-70425" y="-88075"/>
            <a:chExt cx="4504500" cy="2704075"/>
          </a:xfrm>
        </p:grpSpPr>
        <p:sp>
          <p:nvSpPr>
            <p:cNvPr id="238" name="Google Shape;238;p6"/>
            <p:cNvSpPr/>
            <p:nvPr/>
          </p:nvSpPr>
          <p:spPr>
            <a:xfrm rot="5400000">
              <a:off x="873825" y="-944250"/>
              <a:ext cx="2616000" cy="4504500"/>
            </a:xfrm>
            <a:prstGeom prst="corner">
              <a:avLst>
                <a:gd name="adj1" fmla="val 5530"/>
                <a:gd name="adj2" fmla="val 5374"/>
              </a:avLst>
            </a:prstGeom>
            <a:solidFill>
              <a:srgbClr val="FFC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6"/>
            <p:cNvSpPr txBox="1"/>
            <p:nvPr/>
          </p:nvSpPr>
          <p:spPr>
            <a:xfrm>
              <a:off x="46400" y="-88075"/>
              <a:ext cx="1389300" cy="2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de" sz="900" b="0" i="0" u="none" strike="noStrike" cap="non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www.ccvd.de</a:t>
              </a:r>
              <a:endParaRPr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grpSp>
        <p:nvGrpSpPr>
          <p:cNvPr id="240" name="Google Shape;240;p6"/>
          <p:cNvGrpSpPr/>
          <p:nvPr/>
        </p:nvGrpSpPr>
        <p:grpSpPr>
          <a:xfrm>
            <a:off x="4504875" y="2616000"/>
            <a:ext cx="4639200" cy="2527500"/>
            <a:chOff x="4504875" y="2616000"/>
            <a:chExt cx="4639200" cy="2527500"/>
          </a:xfrm>
        </p:grpSpPr>
        <p:sp>
          <p:nvSpPr>
            <p:cNvPr id="241" name="Google Shape;241;p6"/>
            <p:cNvSpPr/>
            <p:nvPr/>
          </p:nvSpPr>
          <p:spPr>
            <a:xfrm rot="-5400000">
              <a:off x="5560725" y="1560150"/>
              <a:ext cx="2527500" cy="4639200"/>
            </a:xfrm>
            <a:prstGeom prst="corner">
              <a:avLst>
                <a:gd name="adj1" fmla="val 5227"/>
                <a:gd name="adj2" fmla="val 6183"/>
              </a:avLst>
            </a:prstGeom>
            <a:solidFill>
              <a:srgbClr val="FFC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6"/>
            <p:cNvSpPr txBox="1"/>
            <p:nvPr/>
          </p:nvSpPr>
          <p:spPr>
            <a:xfrm>
              <a:off x="7588250" y="4893300"/>
              <a:ext cx="1389300" cy="2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de" sz="900" b="0" i="0" u="none" strike="noStrike" cap="non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#WeAreCheersport</a:t>
              </a:r>
              <a:endParaRPr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sp>
        <p:nvSpPr>
          <p:cNvPr id="243" name="Google Shape;243;p6"/>
          <p:cNvSpPr txBox="1"/>
          <p:nvPr/>
        </p:nvSpPr>
        <p:spPr>
          <a:xfrm>
            <a:off x="264450" y="4269125"/>
            <a:ext cx="3000000" cy="7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" sz="11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TSP = vergebener Status </a:t>
            </a:r>
            <a:endParaRPr sz="11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" sz="11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für Vereine mit ausgezeichneter </a:t>
            </a:r>
            <a:endParaRPr sz="11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" sz="11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Arbeit im Nachwuchsleistungssport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2577" y="227429"/>
            <a:ext cx="1260652" cy="470274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6"/>
          <p:cNvSpPr/>
          <p:nvPr/>
        </p:nvSpPr>
        <p:spPr>
          <a:xfrm rot="-5400000">
            <a:off x="5560725" y="1560150"/>
            <a:ext cx="2527500" cy="4639200"/>
          </a:xfrm>
          <a:prstGeom prst="corner">
            <a:avLst>
              <a:gd name="adj1" fmla="val 5227"/>
              <a:gd name="adj2" fmla="val 6183"/>
            </a:avLst>
          </a:prstGeom>
          <a:solidFill>
            <a:srgbClr val="ED1B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23575" y="2012575"/>
            <a:ext cx="2950549" cy="2950549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6"/>
          <p:cNvSpPr txBox="1"/>
          <p:nvPr/>
        </p:nvSpPr>
        <p:spPr>
          <a:xfrm>
            <a:off x="7588250" y="4893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#WeAreCheersport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48" name="Google Shape;248;p6"/>
          <p:cNvSpPr/>
          <p:nvPr/>
        </p:nvSpPr>
        <p:spPr>
          <a:xfrm rot="5400000">
            <a:off x="944250" y="-944250"/>
            <a:ext cx="2616000" cy="4504500"/>
          </a:xfrm>
          <a:prstGeom prst="corner">
            <a:avLst>
              <a:gd name="adj1" fmla="val 5530"/>
              <a:gd name="adj2" fmla="val 5374"/>
            </a:avLst>
          </a:prstGeom>
          <a:solidFill>
            <a:srgbClr val="00A6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6"/>
          <p:cNvSpPr/>
          <p:nvPr/>
        </p:nvSpPr>
        <p:spPr>
          <a:xfrm rot="-5400000">
            <a:off x="5560725" y="1560150"/>
            <a:ext cx="2527500" cy="4639200"/>
          </a:xfrm>
          <a:prstGeom prst="corner">
            <a:avLst>
              <a:gd name="adj1" fmla="val 5227"/>
              <a:gd name="adj2" fmla="val 6183"/>
            </a:avLst>
          </a:prstGeom>
          <a:solidFill>
            <a:srgbClr val="C200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6"/>
          <p:cNvSpPr txBox="1"/>
          <p:nvPr/>
        </p:nvSpPr>
        <p:spPr>
          <a:xfrm>
            <a:off x="7588250" y="4893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#WeAreCheersport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51" name="Google Shape;251;p6"/>
          <p:cNvSpPr/>
          <p:nvPr/>
        </p:nvSpPr>
        <p:spPr>
          <a:xfrm>
            <a:off x="6910525" y="3589663"/>
            <a:ext cx="454500" cy="300600"/>
          </a:xfrm>
          <a:prstGeom prst="roundRect">
            <a:avLst>
              <a:gd name="adj" fmla="val 16667"/>
            </a:avLst>
          </a:prstGeom>
          <a:solidFill>
            <a:srgbClr val="FFC71F"/>
          </a:solidFill>
          <a:ln>
            <a:noFill/>
          </a:ln>
        </p:spPr>
        <p:txBody>
          <a:bodyPr spcFirstLastPara="1" wrap="square" lIns="18000" tIns="18000" rIns="18000" bIns="1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"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BSP</a:t>
            </a:r>
            <a:endParaRPr sz="12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2" name="Google Shape;252;p6"/>
          <p:cNvSpPr/>
          <p:nvPr/>
        </p:nvSpPr>
        <p:spPr>
          <a:xfrm>
            <a:off x="5356925" y="3420750"/>
            <a:ext cx="1039500" cy="250200"/>
          </a:xfrm>
          <a:prstGeom prst="rightArrow">
            <a:avLst>
              <a:gd name="adj1" fmla="val 0"/>
              <a:gd name="adj2" fmla="val 40455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7"/>
          <p:cNvSpPr/>
          <p:nvPr/>
        </p:nvSpPr>
        <p:spPr>
          <a:xfrm>
            <a:off x="300" y="0"/>
            <a:ext cx="4504500" cy="51435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7"/>
          <p:cNvSpPr txBox="1"/>
          <p:nvPr/>
        </p:nvSpPr>
        <p:spPr>
          <a:xfrm>
            <a:off x="262800" y="707575"/>
            <a:ext cx="4134000" cy="166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de" sz="30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Landesleistungssport-</a:t>
            </a:r>
            <a:endParaRPr sz="30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de" sz="30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Strukturen (LLS) in NRW im Cheersport</a:t>
            </a:r>
            <a:endParaRPr sz="30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59" name="Google Shape;259;p7"/>
          <p:cNvGrpSpPr/>
          <p:nvPr/>
        </p:nvGrpSpPr>
        <p:grpSpPr>
          <a:xfrm>
            <a:off x="0" y="-84712"/>
            <a:ext cx="4504500" cy="2700713"/>
            <a:chOff x="-37975" y="-128750"/>
            <a:chExt cx="4504500" cy="2700713"/>
          </a:xfrm>
        </p:grpSpPr>
        <p:sp>
          <p:nvSpPr>
            <p:cNvPr id="260" name="Google Shape;260;p7"/>
            <p:cNvSpPr/>
            <p:nvPr/>
          </p:nvSpPr>
          <p:spPr>
            <a:xfrm rot="5400000">
              <a:off x="906275" y="-988287"/>
              <a:ext cx="2616000" cy="4504500"/>
            </a:xfrm>
            <a:prstGeom prst="corner">
              <a:avLst>
                <a:gd name="adj1" fmla="val 5530"/>
                <a:gd name="adj2" fmla="val 5374"/>
              </a:avLst>
            </a:prstGeom>
            <a:solidFill>
              <a:srgbClr val="FFC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7"/>
            <p:cNvSpPr txBox="1"/>
            <p:nvPr/>
          </p:nvSpPr>
          <p:spPr>
            <a:xfrm>
              <a:off x="57225" y="-128750"/>
              <a:ext cx="1389300" cy="2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de" sz="900" b="0" i="0" u="none" strike="noStrike" cap="non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www.ccvd.de</a:t>
              </a:r>
              <a:endParaRPr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grpSp>
        <p:nvGrpSpPr>
          <p:cNvPr id="262" name="Google Shape;262;p7"/>
          <p:cNvGrpSpPr/>
          <p:nvPr/>
        </p:nvGrpSpPr>
        <p:grpSpPr>
          <a:xfrm>
            <a:off x="4504875" y="2616000"/>
            <a:ext cx="4639200" cy="2527500"/>
            <a:chOff x="4504875" y="2616000"/>
            <a:chExt cx="4639200" cy="2527500"/>
          </a:xfrm>
        </p:grpSpPr>
        <p:sp>
          <p:nvSpPr>
            <p:cNvPr id="263" name="Google Shape;263;p7"/>
            <p:cNvSpPr/>
            <p:nvPr/>
          </p:nvSpPr>
          <p:spPr>
            <a:xfrm rot="-5400000">
              <a:off x="5560725" y="1560150"/>
              <a:ext cx="2527500" cy="4639200"/>
            </a:xfrm>
            <a:prstGeom prst="corner">
              <a:avLst>
                <a:gd name="adj1" fmla="val 5227"/>
                <a:gd name="adj2" fmla="val 6183"/>
              </a:avLst>
            </a:prstGeom>
            <a:solidFill>
              <a:srgbClr val="FFC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7"/>
            <p:cNvSpPr txBox="1"/>
            <p:nvPr/>
          </p:nvSpPr>
          <p:spPr>
            <a:xfrm>
              <a:off x="7588250" y="4893300"/>
              <a:ext cx="1389300" cy="2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de" sz="900" b="0" i="0" u="none" strike="noStrike" cap="non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#WeAreCheersport</a:t>
              </a:r>
              <a:endParaRPr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pic>
        <p:nvPicPr>
          <p:cNvPr id="265" name="Google Shape;26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02925" y="184300"/>
            <a:ext cx="3304547" cy="46454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266" name="Google Shape;266;p7"/>
          <p:cNvSpPr txBox="1"/>
          <p:nvPr/>
        </p:nvSpPr>
        <p:spPr>
          <a:xfrm>
            <a:off x="295950" y="2902875"/>
            <a:ext cx="4067700" cy="16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" sz="18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aktueller Stand:</a:t>
            </a:r>
            <a:endParaRPr sz="18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</a:pPr>
            <a:r>
              <a:rPr lang="de"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Schritt 1 bis Schritt 5 erledigt</a:t>
            </a: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" sz="18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heute:</a:t>
            </a:r>
            <a:endParaRPr sz="18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</a:pPr>
            <a:r>
              <a:rPr lang="de"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Übergang zu Schritt 6 </a:t>
            </a: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7" name="Google Shape;267;p7"/>
          <p:cNvSpPr/>
          <p:nvPr/>
        </p:nvSpPr>
        <p:spPr>
          <a:xfrm rot="-10798482">
            <a:off x="4232407" y="4102984"/>
            <a:ext cx="679200" cy="339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A6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7"/>
          <p:cNvSpPr/>
          <p:nvPr/>
        </p:nvSpPr>
        <p:spPr>
          <a:xfrm rot="-5400000">
            <a:off x="5560725" y="1560150"/>
            <a:ext cx="2527500" cy="4639200"/>
          </a:xfrm>
          <a:prstGeom prst="corner">
            <a:avLst>
              <a:gd name="adj1" fmla="val 5227"/>
              <a:gd name="adj2" fmla="val 6183"/>
            </a:avLst>
          </a:prstGeom>
          <a:solidFill>
            <a:srgbClr val="ED1B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7"/>
          <p:cNvSpPr txBox="1"/>
          <p:nvPr/>
        </p:nvSpPr>
        <p:spPr>
          <a:xfrm>
            <a:off x="7588250" y="4893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#WeAreCheersport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70" name="Google Shape;270;p7"/>
          <p:cNvSpPr/>
          <p:nvPr/>
        </p:nvSpPr>
        <p:spPr>
          <a:xfrm rot="5400000">
            <a:off x="944250" y="-944250"/>
            <a:ext cx="2616000" cy="4504500"/>
          </a:xfrm>
          <a:prstGeom prst="corner">
            <a:avLst>
              <a:gd name="adj1" fmla="val 5530"/>
              <a:gd name="adj2" fmla="val 5374"/>
            </a:avLst>
          </a:prstGeom>
          <a:solidFill>
            <a:srgbClr val="00A6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7"/>
          <p:cNvSpPr/>
          <p:nvPr/>
        </p:nvSpPr>
        <p:spPr>
          <a:xfrm rot="-5400000">
            <a:off x="5560725" y="1560150"/>
            <a:ext cx="2527500" cy="4639200"/>
          </a:xfrm>
          <a:prstGeom prst="corner">
            <a:avLst>
              <a:gd name="adj1" fmla="val 5227"/>
              <a:gd name="adj2" fmla="val 6183"/>
            </a:avLst>
          </a:prstGeom>
          <a:solidFill>
            <a:srgbClr val="C200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7"/>
          <p:cNvSpPr txBox="1"/>
          <p:nvPr/>
        </p:nvSpPr>
        <p:spPr>
          <a:xfrm>
            <a:off x="7588250" y="4893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#WeAreCheersport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8"/>
          <p:cNvSpPr/>
          <p:nvPr/>
        </p:nvSpPr>
        <p:spPr>
          <a:xfrm>
            <a:off x="0" y="0"/>
            <a:ext cx="4504500" cy="51435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8"/>
          <p:cNvSpPr txBox="1"/>
          <p:nvPr/>
        </p:nvSpPr>
        <p:spPr>
          <a:xfrm>
            <a:off x="7588250" y="4893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#WeAreCheersport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79" name="Google Shape;279;p8"/>
          <p:cNvSpPr txBox="1"/>
          <p:nvPr/>
        </p:nvSpPr>
        <p:spPr>
          <a:xfrm>
            <a:off x="271650" y="1179150"/>
            <a:ext cx="3961200" cy="2785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37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Landesleistungs-sportrefernt</a:t>
            </a:r>
            <a:endParaRPr sz="37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39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NRW</a:t>
            </a:r>
            <a:endParaRPr sz="39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3900" b="1" i="0" u="none" strike="noStrike" cap="none">
                <a:solidFill>
                  <a:srgbClr val="C20012"/>
                </a:solidFill>
                <a:latin typeface="Roboto"/>
                <a:ea typeface="Roboto"/>
                <a:cs typeface="Roboto"/>
                <a:sym typeface="Roboto"/>
              </a:rPr>
              <a:t>Roman Putrins</a:t>
            </a:r>
            <a:r>
              <a:rPr lang="de" sz="39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3900" b="1" i="0" u="none" strike="noStrike" cap="none">
              <a:solidFill>
                <a:srgbClr val="00A6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80" name="Google Shape;280;p8"/>
          <p:cNvGrpSpPr/>
          <p:nvPr/>
        </p:nvGrpSpPr>
        <p:grpSpPr>
          <a:xfrm>
            <a:off x="4504875" y="2616000"/>
            <a:ext cx="4639200" cy="2527500"/>
            <a:chOff x="4504875" y="2616000"/>
            <a:chExt cx="4639200" cy="2527500"/>
          </a:xfrm>
        </p:grpSpPr>
        <p:sp>
          <p:nvSpPr>
            <p:cNvPr id="281" name="Google Shape;281;p8"/>
            <p:cNvSpPr/>
            <p:nvPr/>
          </p:nvSpPr>
          <p:spPr>
            <a:xfrm rot="-5400000">
              <a:off x="5560725" y="1560150"/>
              <a:ext cx="2527500" cy="4639200"/>
            </a:xfrm>
            <a:prstGeom prst="corner">
              <a:avLst>
                <a:gd name="adj1" fmla="val 5227"/>
                <a:gd name="adj2" fmla="val 6183"/>
              </a:avLst>
            </a:prstGeom>
            <a:solidFill>
              <a:srgbClr val="FFC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8"/>
            <p:cNvSpPr txBox="1"/>
            <p:nvPr/>
          </p:nvSpPr>
          <p:spPr>
            <a:xfrm>
              <a:off x="7588250" y="4893300"/>
              <a:ext cx="1389300" cy="2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de" sz="900" b="0" i="0" u="none" strike="noStrike" cap="non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#WeAreCheersport</a:t>
              </a:r>
              <a:endParaRPr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pic>
        <p:nvPicPr>
          <p:cNvPr id="283" name="Google Shape;28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2577" y="227429"/>
            <a:ext cx="1260652" cy="470274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8"/>
          <p:cNvSpPr/>
          <p:nvPr/>
        </p:nvSpPr>
        <p:spPr>
          <a:xfrm rot="-5400000">
            <a:off x="5560725" y="1560150"/>
            <a:ext cx="2527500" cy="4639200"/>
          </a:xfrm>
          <a:prstGeom prst="corner">
            <a:avLst>
              <a:gd name="adj1" fmla="val 5227"/>
              <a:gd name="adj2" fmla="val 6183"/>
            </a:avLst>
          </a:prstGeom>
          <a:solidFill>
            <a:srgbClr val="ED1B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8"/>
          <p:cNvSpPr txBox="1"/>
          <p:nvPr/>
        </p:nvSpPr>
        <p:spPr>
          <a:xfrm>
            <a:off x="7588250" y="4893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#WeAreCheersport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86" name="Google Shape;286;p8"/>
          <p:cNvSpPr/>
          <p:nvPr/>
        </p:nvSpPr>
        <p:spPr>
          <a:xfrm rot="5400000">
            <a:off x="944250" y="-944250"/>
            <a:ext cx="2616000" cy="4504500"/>
          </a:xfrm>
          <a:prstGeom prst="corner">
            <a:avLst>
              <a:gd name="adj1" fmla="val 5530"/>
              <a:gd name="adj2" fmla="val 5374"/>
            </a:avLst>
          </a:prstGeom>
          <a:solidFill>
            <a:srgbClr val="00A6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8"/>
          <p:cNvSpPr/>
          <p:nvPr/>
        </p:nvSpPr>
        <p:spPr>
          <a:xfrm rot="-5400000">
            <a:off x="5560725" y="1560150"/>
            <a:ext cx="2527500" cy="4639200"/>
          </a:xfrm>
          <a:prstGeom prst="corner">
            <a:avLst>
              <a:gd name="adj1" fmla="val 5227"/>
              <a:gd name="adj2" fmla="val 6183"/>
            </a:avLst>
          </a:prstGeom>
          <a:solidFill>
            <a:srgbClr val="C200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8"/>
          <p:cNvSpPr txBox="1"/>
          <p:nvPr/>
        </p:nvSpPr>
        <p:spPr>
          <a:xfrm>
            <a:off x="7588250" y="4893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#WeAreCheersport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289" name="Google Shape;28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79450" y="1050138"/>
            <a:ext cx="3490725" cy="34907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9"/>
          <p:cNvSpPr/>
          <p:nvPr/>
        </p:nvSpPr>
        <p:spPr>
          <a:xfrm>
            <a:off x="-100" y="250"/>
            <a:ext cx="9144000" cy="26160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9"/>
          <p:cNvSpPr txBox="1"/>
          <p:nvPr/>
        </p:nvSpPr>
        <p:spPr>
          <a:xfrm>
            <a:off x="483750" y="1070325"/>
            <a:ext cx="4863600" cy="1293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de" sz="36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Talentstützpunkt(e)</a:t>
            </a:r>
            <a:endParaRPr sz="36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de" sz="36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im CCVNRW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6" name="Google Shape;296;p9"/>
          <p:cNvGrpSpPr/>
          <p:nvPr/>
        </p:nvGrpSpPr>
        <p:grpSpPr>
          <a:xfrm>
            <a:off x="0" y="-84712"/>
            <a:ext cx="4504500" cy="2700713"/>
            <a:chOff x="-37975" y="-128750"/>
            <a:chExt cx="4504500" cy="2700713"/>
          </a:xfrm>
        </p:grpSpPr>
        <p:sp>
          <p:nvSpPr>
            <p:cNvPr id="297" name="Google Shape;297;p9"/>
            <p:cNvSpPr/>
            <p:nvPr/>
          </p:nvSpPr>
          <p:spPr>
            <a:xfrm rot="5400000">
              <a:off x="906275" y="-988287"/>
              <a:ext cx="2616000" cy="4504500"/>
            </a:xfrm>
            <a:prstGeom prst="corner">
              <a:avLst>
                <a:gd name="adj1" fmla="val 5530"/>
                <a:gd name="adj2" fmla="val 5374"/>
              </a:avLst>
            </a:prstGeom>
            <a:solidFill>
              <a:srgbClr val="FFC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9"/>
            <p:cNvSpPr txBox="1"/>
            <p:nvPr/>
          </p:nvSpPr>
          <p:spPr>
            <a:xfrm>
              <a:off x="57225" y="-128750"/>
              <a:ext cx="1389300" cy="2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de" sz="900" b="0" i="0" u="none" strike="noStrike" cap="non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www.ccvd.de</a:t>
              </a:r>
              <a:endParaRPr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grpSp>
        <p:nvGrpSpPr>
          <p:cNvPr id="299" name="Google Shape;299;p9"/>
          <p:cNvGrpSpPr/>
          <p:nvPr/>
        </p:nvGrpSpPr>
        <p:grpSpPr>
          <a:xfrm>
            <a:off x="4504875" y="2616000"/>
            <a:ext cx="4639200" cy="2527500"/>
            <a:chOff x="4504875" y="2616000"/>
            <a:chExt cx="4639200" cy="2527500"/>
          </a:xfrm>
        </p:grpSpPr>
        <p:sp>
          <p:nvSpPr>
            <p:cNvPr id="300" name="Google Shape;300;p9"/>
            <p:cNvSpPr/>
            <p:nvPr/>
          </p:nvSpPr>
          <p:spPr>
            <a:xfrm rot="-5400000">
              <a:off x="5560725" y="1560150"/>
              <a:ext cx="2527500" cy="4639200"/>
            </a:xfrm>
            <a:prstGeom prst="corner">
              <a:avLst>
                <a:gd name="adj1" fmla="val 5227"/>
                <a:gd name="adj2" fmla="val 6183"/>
              </a:avLst>
            </a:prstGeom>
            <a:solidFill>
              <a:srgbClr val="FFC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9"/>
            <p:cNvSpPr txBox="1"/>
            <p:nvPr/>
          </p:nvSpPr>
          <p:spPr>
            <a:xfrm>
              <a:off x="7588250" y="4893300"/>
              <a:ext cx="1389300" cy="2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de" sz="900" b="0" i="0" u="none" strike="noStrike" cap="non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#WeAreCheersport</a:t>
              </a:r>
              <a:endParaRPr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pic>
        <p:nvPicPr>
          <p:cNvPr id="302" name="Google Shape;30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2577" y="227429"/>
            <a:ext cx="1260652" cy="470274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9"/>
          <p:cNvSpPr/>
          <p:nvPr/>
        </p:nvSpPr>
        <p:spPr>
          <a:xfrm rot="-5400000">
            <a:off x="5560725" y="1560150"/>
            <a:ext cx="2527500" cy="4639200"/>
          </a:xfrm>
          <a:prstGeom prst="corner">
            <a:avLst>
              <a:gd name="adj1" fmla="val 5227"/>
              <a:gd name="adj2" fmla="val 6183"/>
            </a:avLst>
          </a:prstGeom>
          <a:solidFill>
            <a:srgbClr val="ED1B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9"/>
          <p:cNvSpPr txBox="1"/>
          <p:nvPr/>
        </p:nvSpPr>
        <p:spPr>
          <a:xfrm>
            <a:off x="7588250" y="4893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#WeAreCheersport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05" name="Google Shape;305;p9"/>
          <p:cNvSpPr/>
          <p:nvPr/>
        </p:nvSpPr>
        <p:spPr>
          <a:xfrm rot="5400000">
            <a:off x="944250" y="-944250"/>
            <a:ext cx="2616000" cy="4504500"/>
          </a:xfrm>
          <a:prstGeom prst="corner">
            <a:avLst>
              <a:gd name="adj1" fmla="val 5530"/>
              <a:gd name="adj2" fmla="val 5374"/>
            </a:avLst>
          </a:prstGeom>
          <a:solidFill>
            <a:srgbClr val="00A6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2950" y="2670850"/>
            <a:ext cx="2222451" cy="22224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pic>
        <p:nvPicPr>
          <p:cNvPr id="307" name="Google Shape;307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88600" y="2670862"/>
            <a:ext cx="2222451" cy="222242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308" name="Google Shape;308;p9"/>
          <p:cNvSpPr/>
          <p:nvPr/>
        </p:nvSpPr>
        <p:spPr>
          <a:xfrm rot="-5400000">
            <a:off x="5560725" y="1560150"/>
            <a:ext cx="2527500" cy="4639200"/>
          </a:xfrm>
          <a:prstGeom prst="corner">
            <a:avLst>
              <a:gd name="adj1" fmla="val 5227"/>
              <a:gd name="adj2" fmla="val 6183"/>
            </a:avLst>
          </a:prstGeom>
          <a:solidFill>
            <a:srgbClr val="C200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9"/>
          <p:cNvSpPr txBox="1"/>
          <p:nvPr/>
        </p:nvSpPr>
        <p:spPr>
          <a:xfrm>
            <a:off x="7588250" y="4893300"/>
            <a:ext cx="1389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9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#WeAreCheersport</a:t>
            </a:r>
            <a:endParaRPr sz="9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1918</Words>
  <Application>Microsoft Office PowerPoint</Application>
  <PresentationFormat>Bildschirmpräsentation (16:9)</PresentationFormat>
  <Paragraphs>306</Paragraphs>
  <Slides>19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Roboto Medium</vt:lpstr>
      <vt:lpstr>Caveat</vt:lpstr>
      <vt:lpstr>Arial</vt:lpstr>
      <vt:lpstr>Roboto</vt:lpstr>
      <vt:lpstr>Simple Light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Christiane Ferber</dc:creator>
  <cp:lastModifiedBy>Christiane Ferber - CCVNRW e.V.</cp:lastModifiedBy>
  <cp:revision>1</cp:revision>
  <dcterms:modified xsi:type="dcterms:W3CDTF">2025-05-22T14:54:11Z</dcterms:modified>
</cp:coreProperties>
</file>